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30.png" Type="http://schemas.openxmlformats.org/officeDocument/2006/relationships/image"/><Relationship Id="rId7" Target="../media/image27.png" Type="http://schemas.openxmlformats.org/officeDocument/2006/relationships/image"/><Relationship Id="rId8" Target="../media/image31.png" Type="http://schemas.openxmlformats.org/officeDocument/2006/relationships/image"/><Relationship Id="rId9" Target="../media/image32.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1674634" y="5189638"/>
            <a:ext cx="10776037" cy="1187450"/>
          </a:xfrm>
          <a:prstGeom prst="rect">
            <a:avLst/>
          </a:prstGeom>
        </p:spPr>
        <p:txBody>
          <a:bodyPr anchor="t" rtlCol="false" tIns="0" lIns="0" bIns="0" rIns="0">
            <a:spAutoFit/>
          </a:bodyPr>
          <a:lstStyle/>
          <a:p>
            <a:pPr>
              <a:lnSpc>
                <a:spcPts val="4795"/>
              </a:lnSpc>
            </a:pPr>
            <a:r>
              <a:rPr lang="en-US" sz="3500">
                <a:solidFill>
                  <a:srgbClr val="B100E8"/>
                </a:solidFill>
                <a:latin typeface="Now Bold"/>
              </a:rPr>
              <a:t>A DYNAMIC APPROACH TO SCREEN VISIBILITY FOR CHILD SAFETY</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74634" y="3508213"/>
            <a:ext cx="10109287" cy="1389380"/>
          </a:xfrm>
          <a:prstGeom prst="rect">
            <a:avLst/>
          </a:prstGeom>
        </p:spPr>
        <p:txBody>
          <a:bodyPr anchor="t" rtlCol="false" tIns="0" lIns="0" bIns="0" rIns="0">
            <a:spAutoFit/>
          </a:bodyPr>
          <a:lstStyle/>
          <a:p>
            <a:pPr>
              <a:lnSpc>
                <a:spcPts val="5560"/>
              </a:lnSpc>
            </a:pPr>
            <a:r>
              <a:rPr lang="en-US" sz="4000">
                <a:solidFill>
                  <a:srgbClr val="048AFF"/>
                </a:solidFill>
                <a:latin typeface="Now Bold"/>
              </a:rPr>
              <a:t>KID PROXIMITY DETECTION PROJECT: ENHANCING CHILD SAFETY</a:t>
            </a:r>
          </a:p>
        </p:txBody>
      </p:sp>
      <p:sp>
        <p:nvSpPr>
          <p:cNvPr name="Freeform 9" id="9"/>
          <p:cNvSpPr/>
          <p:nvPr/>
        </p:nvSpPr>
        <p:spPr>
          <a:xfrm flipH="false" flipV="false" rot="0">
            <a:off x="1674634" y="1969764"/>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674634" y="6952360"/>
            <a:ext cx="9755698" cy="665099"/>
          </a:xfrm>
          <a:prstGeom prst="rect">
            <a:avLst/>
          </a:prstGeom>
        </p:spPr>
        <p:txBody>
          <a:bodyPr anchor="t" rtlCol="false" tIns="0" lIns="0" bIns="0" rIns="0">
            <a:spAutoFit/>
          </a:bodyPr>
          <a:lstStyle/>
          <a:p>
            <a:pPr>
              <a:lnSpc>
                <a:spcPts val="5548"/>
              </a:lnSpc>
            </a:pPr>
            <a:r>
              <a:rPr lang="en-US" sz="3800">
                <a:solidFill>
                  <a:srgbClr val="FFFFFF"/>
                </a:solidFill>
                <a:latin typeface="DM Sans"/>
              </a:rPr>
              <a:t>R180996 - JHANSYSREENIVAS MANCHURI</a:t>
            </a:r>
          </a:p>
        </p:txBody>
      </p:sp>
      <p:sp>
        <p:nvSpPr>
          <p:cNvPr name="TextBox 11" id="11"/>
          <p:cNvSpPr txBox="true"/>
          <p:nvPr/>
        </p:nvSpPr>
        <p:spPr>
          <a:xfrm rot="0">
            <a:off x="3086100" y="2036177"/>
            <a:ext cx="10776037" cy="936625"/>
          </a:xfrm>
          <a:prstGeom prst="rect">
            <a:avLst/>
          </a:prstGeom>
        </p:spPr>
        <p:txBody>
          <a:bodyPr anchor="t" rtlCol="false" tIns="0" lIns="0" bIns="0" rIns="0">
            <a:spAutoFit/>
          </a:bodyPr>
          <a:lstStyle/>
          <a:p>
            <a:pPr>
              <a:lnSpc>
                <a:spcPts val="7534"/>
              </a:lnSpc>
            </a:pPr>
            <a:r>
              <a:rPr lang="en-US" sz="5499">
                <a:solidFill>
                  <a:srgbClr val="B100E8"/>
                </a:solidFill>
                <a:latin typeface="Now Bold"/>
              </a:rPr>
              <a:t>MAJOR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806684"/>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4816593" cy="1622534"/>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a:off x="6022373" y="5143500"/>
            <a:ext cx="0" cy="3893203"/>
          </a:xfrm>
          <a:prstGeom prst="line">
            <a:avLst/>
          </a:prstGeom>
          <a:ln cap="rnd" w="76200">
            <a:solidFill>
              <a:srgbClr val="04001E"/>
            </a:solidFill>
            <a:prstDash val="solid"/>
            <a:headEnd type="none" len="sm" w="sm"/>
            <a:tailEnd type="none" len="sm" w="sm"/>
          </a:ln>
        </p:spPr>
      </p:sp>
      <p:sp>
        <p:nvSpPr>
          <p:cNvPr name="TextBox 7" id="7"/>
          <p:cNvSpPr txBox="true"/>
          <p:nvPr/>
        </p:nvSpPr>
        <p:spPr>
          <a:xfrm rot="0">
            <a:off x="3702221" y="1357120"/>
            <a:ext cx="10883558"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CNN Algorithm</a:t>
            </a:r>
          </a:p>
        </p:txBody>
      </p:sp>
      <p:sp>
        <p:nvSpPr>
          <p:cNvPr name="TextBox 8" id="8"/>
          <p:cNvSpPr txBox="true"/>
          <p:nvPr/>
        </p:nvSpPr>
        <p:spPr>
          <a:xfrm rot="0">
            <a:off x="2181695" y="3368550"/>
            <a:ext cx="3161363" cy="508635"/>
          </a:xfrm>
          <a:prstGeom prst="rect">
            <a:avLst/>
          </a:prstGeom>
        </p:spPr>
        <p:txBody>
          <a:bodyPr anchor="t" rtlCol="false" tIns="0" lIns="0" bIns="0" rIns="0">
            <a:spAutoFit/>
          </a:bodyPr>
          <a:lstStyle/>
          <a:p>
            <a:pPr algn="ctr">
              <a:lnSpc>
                <a:spcPts val="4170"/>
              </a:lnSpc>
            </a:pPr>
            <a:r>
              <a:rPr lang="en-US" sz="3000">
                <a:solidFill>
                  <a:srgbClr val="B100E8"/>
                </a:solidFill>
                <a:latin typeface="Now Bold"/>
              </a:rPr>
              <a:t>Types Of ML</a:t>
            </a:r>
          </a:p>
        </p:txBody>
      </p:sp>
      <p:sp>
        <p:nvSpPr>
          <p:cNvPr name="TextBox 9" id="9"/>
          <p:cNvSpPr txBox="true"/>
          <p:nvPr/>
        </p:nvSpPr>
        <p:spPr>
          <a:xfrm rot="0">
            <a:off x="1647526" y="6053361"/>
            <a:ext cx="3345658" cy="35929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The</a:t>
            </a:r>
            <a:r>
              <a:rPr lang="en-US" sz="1958">
                <a:solidFill>
                  <a:srgbClr val="FFFFFF"/>
                </a:solidFill>
                <a:latin typeface="DM Sans"/>
              </a:rPr>
              <a:t>re are a Total of 3 Types of Machine Learning Algorithms. They are:</a:t>
            </a:r>
          </a:p>
          <a:p>
            <a:pPr algn="ctr" marL="422767" indent="-211383" lvl="1">
              <a:lnSpc>
                <a:spcPts val="2858"/>
              </a:lnSpc>
              <a:buFont typeface="Arial"/>
              <a:buChar char="•"/>
            </a:pPr>
            <a:r>
              <a:rPr lang="en-US" sz="1958">
                <a:solidFill>
                  <a:srgbClr val="FFFFFF"/>
                </a:solidFill>
                <a:latin typeface="DM Sans"/>
              </a:rPr>
              <a:t>Supervised Learning</a:t>
            </a:r>
          </a:p>
          <a:p>
            <a:pPr algn="ctr" marL="422767" indent="-211383" lvl="1">
              <a:lnSpc>
                <a:spcPts val="2858"/>
              </a:lnSpc>
              <a:buFont typeface="Arial"/>
              <a:buChar char="•"/>
            </a:pPr>
            <a:r>
              <a:rPr lang="en-US" sz="1958">
                <a:solidFill>
                  <a:srgbClr val="FFFFFF"/>
                </a:solidFill>
                <a:latin typeface="DM Sans"/>
              </a:rPr>
              <a:t>Unsupervised Learning</a:t>
            </a:r>
          </a:p>
          <a:p>
            <a:pPr algn="ctr" marL="422767" indent="-211383" lvl="1">
              <a:lnSpc>
                <a:spcPts val="2858"/>
              </a:lnSpc>
              <a:buFont typeface="Arial"/>
              <a:buChar char="•"/>
            </a:pPr>
            <a:r>
              <a:rPr lang="en-US" sz="1958">
                <a:solidFill>
                  <a:srgbClr val="FFFFFF"/>
                </a:solidFill>
                <a:latin typeface="DM Sans"/>
              </a:rPr>
              <a:t>Reinforcement Learning</a:t>
            </a:r>
          </a:p>
          <a:p>
            <a:pPr algn="ctr">
              <a:lnSpc>
                <a:spcPts val="2858"/>
              </a:lnSpc>
            </a:pPr>
            <a:r>
              <a:rPr lang="en-US" sz="1958">
                <a:solidFill>
                  <a:srgbClr val="FFFFFF"/>
                </a:solidFill>
                <a:latin typeface="DM Sans"/>
              </a:rPr>
              <a:t>The Algorithm that's been chosen comes under Supervised Learning.</a:t>
            </a:r>
          </a:p>
          <a:p>
            <a:pPr algn="ctr">
              <a:lnSpc>
                <a:spcPts val="2858"/>
              </a:lnSpc>
            </a:pPr>
          </a:p>
        </p:txBody>
      </p:sp>
      <p:sp>
        <p:nvSpPr>
          <p:cNvPr name="TextBox 10" id="10"/>
          <p:cNvSpPr txBox="true"/>
          <p:nvPr/>
        </p:nvSpPr>
        <p:spPr>
          <a:xfrm rot="0">
            <a:off x="7223167" y="4986561"/>
            <a:ext cx="3345658" cy="50407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CNN Algorithm:</a:t>
            </a:r>
          </a:p>
          <a:p>
            <a:pPr algn="ctr">
              <a:lnSpc>
                <a:spcPts val="2858"/>
              </a:lnSpc>
            </a:pPr>
            <a:r>
              <a:rPr lang="en-US" sz="1958">
                <a:solidFill>
                  <a:srgbClr val="FFFFFF"/>
                </a:solidFill>
                <a:latin typeface="DM Sans"/>
              </a:rPr>
              <a:t>The main machine learning algorithm used in this project is called MobileNetV2. MobileNetV2 is a type of convolutional neural network designed for tasks like image classification. In simpler terms, it's a smart system that learns to recognize whether an image contains a child or an adult, helping in Kid Proximity Detection.</a:t>
            </a:r>
          </a:p>
        </p:txBody>
      </p:sp>
      <p:sp>
        <p:nvSpPr>
          <p:cNvPr name="AutoShape 11" id="11"/>
          <p:cNvSpPr/>
          <p:nvPr/>
        </p:nvSpPr>
        <p:spPr>
          <a:xfrm>
            <a:off x="11749925" y="5143500"/>
            <a:ext cx="0" cy="3893203"/>
          </a:xfrm>
          <a:prstGeom prst="line">
            <a:avLst/>
          </a:prstGeom>
          <a:ln cap="rnd" w="76200">
            <a:solidFill>
              <a:srgbClr val="04001E"/>
            </a:solidFill>
            <a:prstDash val="solid"/>
            <a:headEnd type="none" len="sm" w="sm"/>
            <a:tailEnd type="none" len="sm" w="sm"/>
          </a:ln>
        </p:spPr>
      </p:sp>
      <p:sp>
        <p:nvSpPr>
          <p:cNvPr name="TextBox 12" id="12"/>
          <p:cNvSpPr txBox="true"/>
          <p:nvPr/>
        </p:nvSpPr>
        <p:spPr>
          <a:xfrm rot="0">
            <a:off x="12950075" y="5710461"/>
            <a:ext cx="3345658" cy="35929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MobileNetV2 was chosen because it's a smart and efficient technology. It works well for recognizing whether an image has a child or an adult, making it ideal for Kid Proximity Detection. Its efficiency and ability to adapt to specific tasks make it a good fit for this project.</a:t>
            </a:r>
          </a:p>
        </p:txBody>
      </p:sp>
      <p:sp>
        <p:nvSpPr>
          <p:cNvPr name="TextBox 13" id="13"/>
          <p:cNvSpPr txBox="true"/>
          <p:nvPr/>
        </p:nvSpPr>
        <p:spPr>
          <a:xfrm rot="0">
            <a:off x="7478439" y="3368550"/>
            <a:ext cx="2277319" cy="508635"/>
          </a:xfrm>
          <a:prstGeom prst="rect">
            <a:avLst/>
          </a:prstGeom>
        </p:spPr>
        <p:txBody>
          <a:bodyPr anchor="t" rtlCol="false" tIns="0" lIns="0" bIns="0" rIns="0">
            <a:spAutoFit/>
          </a:bodyPr>
          <a:lstStyle/>
          <a:p>
            <a:pPr algn="ctr">
              <a:lnSpc>
                <a:spcPts val="4170"/>
              </a:lnSpc>
            </a:pPr>
            <a:r>
              <a:rPr lang="en-US" sz="3000">
                <a:solidFill>
                  <a:srgbClr val="B100E8"/>
                </a:solidFill>
                <a:latin typeface="Now Bold"/>
              </a:rPr>
              <a:t>Algorithm</a:t>
            </a:r>
          </a:p>
        </p:txBody>
      </p:sp>
      <p:sp>
        <p:nvSpPr>
          <p:cNvPr name="TextBox 14" id="14"/>
          <p:cNvSpPr txBox="true"/>
          <p:nvPr/>
        </p:nvSpPr>
        <p:spPr>
          <a:xfrm rot="0">
            <a:off x="12950075" y="3368550"/>
            <a:ext cx="2277319" cy="508635"/>
          </a:xfrm>
          <a:prstGeom prst="rect">
            <a:avLst/>
          </a:prstGeom>
        </p:spPr>
        <p:txBody>
          <a:bodyPr anchor="t" rtlCol="false" tIns="0" lIns="0" bIns="0" rIns="0">
            <a:spAutoFit/>
          </a:bodyPr>
          <a:lstStyle/>
          <a:p>
            <a:pPr algn="ctr">
              <a:lnSpc>
                <a:spcPts val="4170"/>
              </a:lnSpc>
            </a:pPr>
            <a:r>
              <a:rPr lang="en-US" sz="3000">
                <a:solidFill>
                  <a:srgbClr val="B100E8"/>
                </a:solidFill>
                <a:latin typeface="Now Bold"/>
              </a:rPr>
              <a:t>Why This?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49348" y="3294775"/>
            <a:ext cx="14409952" cy="4273550"/>
          </a:xfrm>
          <a:prstGeom prst="rect">
            <a:avLst/>
          </a:prstGeom>
        </p:spPr>
        <p:txBody>
          <a:bodyPr anchor="t" rtlCol="false" tIns="0" lIns="0" bIns="0" rIns="0">
            <a:spAutoFit/>
          </a:bodyPr>
          <a:lstStyle/>
          <a:p>
            <a:pPr algn="ctr" marL="539749" indent="-269875" lvl="1">
              <a:lnSpc>
                <a:spcPts val="4899"/>
              </a:lnSpc>
              <a:buFont typeface="Arial"/>
              <a:buChar char="•"/>
            </a:pPr>
            <a:r>
              <a:rPr lang="en-US" sz="2499">
                <a:solidFill>
                  <a:srgbClr val="FFFFFF"/>
                </a:solidFill>
                <a:latin typeface="DM Sans"/>
              </a:rPr>
              <a:t>Gather a diverse set of images representing children and adults from various sources, ensuring a balanced distribution between classes for unbiased model training.</a:t>
            </a:r>
          </a:p>
          <a:p>
            <a:pPr algn="ctr" marL="539749" indent="-269875" lvl="1">
              <a:lnSpc>
                <a:spcPts val="4899"/>
              </a:lnSpc>
              <a:buFont typeface="Arial"/>
              <a:buChar char="•"/>
            </a:pPr>
            <a:r>
              <a:rPr lang="en-US" sz="2499">
                <a:solidFill>
                  <a:srgbClr val="FFFFFF"/>
                </a:solidFill>
                <a:latin typeface="DM Sans"/>
              </a:rPr>
              <a:t>Manually annotate each collected image with the corresponding class label (child or adult) to create a labeled dataset, forming the foundation for supervised learning.</a:t>
            </a:r>
          </a:p>
          <a:p>
            <a:pPr algn="ctr" marL="539749" indent="-269875" lvl="1">
              <a:lnSpc>
                <a:spcPts val="4899"/>
              </a:lnSpc>
              <a:buFont typeface="Arial"/>
              <a:buChar char="•"/>
            </a:pPr>
            <a:r>
              <a:rPr lang="en-US" sz="2499">
                <a:solidFill>
                  <a:srgbClr val="FFFFFF"/>
                </a:solidFill>
                <a:latin typeface="DM Sans"/>
              </a:rPr>
              <a:t>Prioritize privacy and ethical considerations during data collection, especially when obtaining images from individuals. Comply with privacy laws, obtain necessary consents, and implement security measures to safeguard collected data.</a:t>
            </a:r>
          </a:p>
        </p:txBody>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TextBox 7" id="7"/>
          <p:cNvSpPr txBox="true"/>
          <p:nvPr/>
        </p:nvSpPr>
        <p:spPr>
          <a:xfrm rot="0">
            <a:off x="4758143" y="1534531"/>
            <a:ext cx="9228352" cy="1141212"/>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Data Collection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83960" y="1855587"/>
            <a:ext cx="14409952" cy="7988300"/>
          </a:xfrm>
          <a:prstGeom prst="rect">
            <a:avLst/>
          </a:prstGeom>
        </p:spPr>
        <p:txBody>
          <a:bodyPr anchor="t" rtlCol="false" tIns="0" lIns="0" bIns="0" rIns="0">
            <a:spAutoFit/>
          </a:bodyPr>
          <a:lstStyle/>
          <a:p>
            <a:pPr>
              <a:lnSpc>
                <a:spcPts val="4899"/>
              </a:lnSpc>
            </a:pPr>
            <a:r>
              <a:rPr lang="en-US" sz="2499">
                <a:solidFill>
                  <a:srgbClr val="FFFFFF"/>
                </a:solidFill>
                <a:latin typeface="DM Sans Bold"/>
              </a:rPr>
              <a:t>Data Preprocessing :</a:t>
            </a:r>
          </a:p>
          <a:p>
            <a:pPr marL="539749" indent="-269875" lvl="1">
              <a:lnSpc>
                <a:spcPts val="4899"/>
              </a:lnSpc>
              <a:buFont typeface="Arial"/>
              <a:buChar char="•"/>
            </a:pPr>
            <a:r>
              <a:rPr lang="en-US" sz="2499">
                <a:solidFill>
                  <a:srgbClr val="FFFFFF"/>
                </a:solidFill>
                <a:latin typeface="DM Sans Semi-Bold"/>
              </a:rPr>
              <a:t>Normalization:</a:t>
            </a:r>
          </a:p>
          <a:p>
            <a:pPr marL="1079499" indent="-359833" lvl="2">
              <a:lnSpc>
                <a:spcPts val="4899"/>
              </a:lnSpc>
              <a:buFont typeface="Arial"/>
              <a:buChar char="⚬"/>
            </a:pPr>
            <a:r>
              <a:rPr lang="en-US" sz="2499">
                <a:solidFill>
                  <a:srgbClr val="FFFFFF"/>
                </a:solidFill>
                <a:latin typeface="DM Sans"/>
              </a:rPr>
              <a:t>Pixel values are rescaled to the range [0, 1]. Normalization ensures that all pixel values fall within a consistent and standardized range, facilitating effective model training.</a:t>
            </a:r>
          </a:p>
          <a:p>
            <a:pPr marL="539749" indent="-269875" lvl="1">
              <a:lnSpc>
                <a:spcPts val="4899"/>
              </a:lnSpc>
              <a:buFont typeface="Arial"/>
              <a:buChar char="•"/>
            </a:pPr>
            <a:r>
              <a:rPr lang="en-US" sz="2499">
                <a:solidFill>
                  <a:srgbClr val="FFFFFF"/>
                </a:solidFill>
                <a:latin typeface="DM Sans Semi-Bold"/>
              </a:rPr>
              <a:t>Augmentation:</a:t>
            </a:r>
          </a:p>
          <a:p>
            <a:pPr marL="1619248" indent="-404812" lvl="3">
              <a:lnSpc>
                <a:spcPts val="4899"/>
              </a:lnSpc>
              <a:buFont typeface="Arial"/>
              <a:buChar char="￭"/>
            </a:pPr>
            <a:r>
              <a:rPr lang="en-US" sz="2499">
                <a:solidFill>
                  <a:srgbClr val="FFFFFF"/>
                </a:solidFill>
                <a:latin typeface="DM Sans"/>
              </a:rPr>
              <a:t>Data augmentation techniques are introduced to diversify the dataset. These techniques include: </a:t>
            </a:r>
            <a:r>
              <a:rPr lang="en-US" sz="2499">
                <a:solidFill>
                  <a:srgbClr val="FFFFFF"/>
                </a:solidFill>
                <a:latin typeface="DM Sans Semi-Bold"/>
              </a:rPr>
              <a:t>Rotation, Shifting, Shearing, Zooming, Horizontal Flipping</a:t>
            </a:r>
          </a:p>
          <a:p>
            <a:pPr>
              <a:lnSpc>
                <a:spcPts val="4899"/>
              </a:lnSpc>
            </a:pPr>
            <a:r>
              <a:rPr lang="en-US" sz="2499">
                <a:solidFill>
                  <a:srgbClr val="FFFFFF"/>
                </a:solidFill>
                <a:latin typeface="DM Sans Bold"/>
              </a:rPr>
              <a:t>Neural Network Architecture:</a:t>
            </a:r>
          </a:p>
          <a:p>
            <a:pPr marL="539749" indent="-269875" lvl="1">
              <a:lnSpc>
                <a:spcPts val="4899"/>
              </a:lnSpc>
              <a:buFont typeface="Arial"/>
              <a:buChar char="•"/>
            </a:pPr>
            <a:r>
              <a:rPr lang="en-US" sz="2499">
                <a:solidFill>
                  <a:srgbClr val="FFFFFF"/>
                </a:solidFill>
                <a:latin typeface="DM Sans Semi-Bold"/>
              </a:rPr>
              <a:t>CNN - MobileNetV2:</a:t>
            </a:r>
          </a:p>
          <a:p>
            <a:pPr marL="1079499" indent="-359833" lvl="2">
              <a:lnSpc>
                <a:spcPts val="4899"/>
              </a:lnSpc>
              <a:buFont typeface="Arial"/>
              <a:buChar char="⚬"/>
            </a:pPr>
            <a:r>
              <a:rPr lang="en-US" sz="2499">
                <a:solidFill>
                  <a:srgbClr val="FFFFFF"/>
                </a:solidFill>
                <a:latin typeface="DM Sans"/>
              </a:rPr>
              <a:t>MobileNetV2 is a convolutional neural network (CNN) architecture renowned for its efficiency and suitability for real-time applications. It serves as the base model for image classification.</a:t>
            </a:r>
          </a:p>
          <a:p>
            <a:pPr>
              <a:lnSpc>
                <a:spcPts val="4899"/>
              </a:lnSpc>
            </a:pPr>
          </a:p>
        </p:txBody>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TextBox 7" id="7"/>
          <p:cNvSpPr txBox="true"/>
          <p:nvPr/>
        </p:nvSpPr>
        <p:spPr>
          <a:xfrm rot="0">
            <a:off x="4758143" y="895350"/>
            <a:ext cx="9228352" cy="1141212"/>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Data Preprocessing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83960" y="1950837"/>
            <a:ext cx="14409952" cy="7261225"/>
          </a:xfrm>
          <a:prstGeom prst="rect">
            <a:avLst/>
          </a:prstGeom>
        </p:spPr>
        <p:txBody>
          <a:bodyPr anchor="t" rtlCol="false" tIns="0" lIns="0" bIns="0" rIns="0">
            <a:spAutoFit/>
          </a:bodyPr>
          <a:lstStyle/>
          <a:p>
            <a:pPr>
              <a:lnSpc>
                <a:spcPts val="3874"/>
              </a:lnSpc>
            </a:pPr>
            <a:r>
              <a:rPr lang="en-US" sz="2499">
                <a:solidFill>
                  <a:srgbClr val="FFFFFF"/>
                </a:solidFill>
                <a:latin typeface="DM Sans Bold"/>
              </a:rPr>
              <a:t>Data Training:</a:t>
            </a:r>
          </a:p>
          <a:p>
            <a:pPr marL="539749" indent="-269875" lvl="1">
              <a:lnSpc>
                <a:spcPts val="3874"/>
              </a:lnSpc>
              <a:buFont typeface="Arial"/>
              <a:buChar char="•"/>
            </a:pPr>
            <a:r>
              <a:rPr lang="en-US" sz="2499">
                <a:solidFill>
                  <a:srgbClr val="FFFFFF"/>
                </a:solidFill>
                <a:latin typeface="DM Sans Bold"/>
              </a:rPr>
              <a:t>T</a:t>
            </a:r>
            <a:r>
              <a:rPr lang="en-US" sz="2499">
                <a:solidFill>
                  <a:srgbClr val="FFFFFF"/>
                </a:solidFill>
                <a:latin typeface="DM Sans Bold"/>
              </a:rPr>
              <a:t>raining Dataset:</a:t>
            </a:r>
          </a:p>
          <a:p>
            <a:pPr marL="1079499" indent="-359833" lvl="2">
              <a:lnSpc>
                <a:spcPts val="3874"/>
              </a:lnSpc>
              <a:buFont typeface="Arial"/>
              <a:buChar char="⚬"/>
            </a:pPr>
            <a:r>
              <a:rPr lang="en-US" sz="2499">
                <a:solidFill>
                  <a:srgbClr val="FFFFFF"/>
                </a:solidFill>
                <a:latin typeface="DM Sans Bold"/>
              </a:rPr>
              <a:t>Ut</a:t>
            </a:r>
            <a:r>
              <a:rPr lang="en-US" sz="2499">
                <a:solidFill>
                  <a:srgbClr val="FFFFFF"/>
                </a:solidFill>
                <a:latin typeface="DM Sans Bold"/>
              </a:rPr>
              <a:t>ilizes preprocessed data from 'archive/train' for neural network training.</a:t>
            </a:r>
          </a:p>
          <a:p>
            <a:pPr marL="539749" indent="-269875" lvl="1">
              <a:lnSpc>
                <a:spcPts val="3874"/>
              </a:lnSpc>
              <a:buFont typeface="Arial"/>
              <a:buChar char="•"/>
            </a:pPr>
            <a:r>
              <a:rPr lang="en-US" sz="2499">
                <a:solidFill>
                  <a:srgbClr val="FFFFFF"/>
                </a:solidFill>
                <a:latin typeface="DM Sans Bold"/>
              </a:rPr>
              <a:t>Model Training:</a:t>
            </a:r>
          </a:p>
          <a:p>
            <a:pPr marL="1079499" indent="-359833" lvl="2">
              <a:lnSpc>
                <a:spcPts val="3874"/>
              </a:lnSpc>
              <a:buFont typeface="Arial"/>
              <a:buChar char="⚬"/>
            </a:pPr>
            <a:r>
              <a:rPr lang="en-US" sz="2499">
                <a:solidFill>
                  <a:srgbClr val="FFFFFF"/>
                </a:solidFill>
                <a:latin typeface="DM Sans Bold"/>
              </a:rPr>
              <a:t>Trains CNN - MobileNetV2 with 'adam' optimizer, 'binary_crossentropy' loss, and accuracy metrics.</a:t>
            </a:r>
          </a:p>
          <a:p>
            <a:pPr marL="1079499" indent="-359833" lvl="2">
              <a:lnSpc>
                <a:spcPts val="3874"/>
              </a:lnSpc>
              <a:buFont typeface="Arial"/>
              <a:buChar char="⚬"/>
            </a:pPr>
            <a:r>
              <a:rPr lang="en-US" sz="2499">
                <a:solidFill>
                  <a:srgbClr val="FFFFFF"/>
                </a:solidFill>
                <a:latin typeface="DM Sans Bold"/>
              </a:rPr>
              <a:t>Implements early stopping to prevent overfitting during training.</a:t>
            </a:r>
          </a:p>
          <a:p>
            <a:pPr>
              <a:lnSpc>
                <a:spcPts val="3874"/>
              </a:lnSpc>
            </a:pPr>
            <a:r>
              <a:rPr lang="en-US" sz="2499">
                <a:solidFill>
                  <a:srgbClr val="FFFFFF"/>
                </a:solidFill>
                <a:latin typeface="DM Sans Bold"/>
              </a:rPr>
              <a:t>Da</a:t>
            </a:r>
            <a:r>
              <a:rPr lang="en-US" sz="2499">
                <a:solidFill>
                  <a:srgbClr val="FFFFFF"/>
                </a:solidFill>
                <a:latin typeface="DM Sans Bold"/>
              </a:rPr>
              <a:t>ta Testing:</a:t>
            </a:r>
          </a:p>
          <a:p>
            <a:pPr marL="539749" indent="-269875" lvl="1">
              <a:lnSpc>
                <a:spcPts val="3874"/>
              </a:lnSpc>
              <a:buFont typeface="Arial"/>
              <a:buChar char="•"/>
            </a:pPr>
            <a:r>
              <a:rPr lang="en-US" sz="2499">
                <a:solidFill>
                  <a:srgbClr val="FFFFFF"/>
                </a:solidFill>
                <a:latin typeface="DM Sans Bold"/>
              </a:rPr>
              <a:t>T</a:t>
            </a:r>
            <a:r>
              <a:rPr lang="en-US" sz="2499">
                <a:solidFill>
                  <a:srgbClr val="FFFFFF"/>
                </a:solidFill>
                <a:latin typeface="DM Sans Bold"/>
              </a:rPr>
              <a:t>esting Dataset:</a:t>
            </a:r>
          </a:p>
          <a:p>
            <a:pPr marL="1079499" indent="-359833" lvl="2">
              <a:lnSpc>
                <a:spcPts val="3874"/>
              </a:lnSpc>
              <a:buFont typeface="Arial"/>
              <a:buChar char="⚬"/>
            </a:pPr>
            <a:r>
              <a:rPr lang="en-US" sz="2499">
                <a:solidFill>
                  <a:srgbClr val="FFFFFF"/>
                </a:solidFill>
                <a:latin typeface="DM Sans Bold"/>
              </a:rPr>
              <a:t>Reserves preprocessed data from 'archive/test' for independent model evaluation.</a:t>
            </a:r>
          </a:p>
          <a:p>
            <a:pPr marL="539749" indent="-269875" lvl="1">
              <a:lnSpc>
                <a:spcPts val="3874"/>
              </a:lnSpc>
              <a:buFont typeface="Arial"/>
              <a:buChar char="•"/>
            </a:pPr>
            <a:r>
              <a:rPr lang="en-US" sz="2499">
                <a:solidFill>
                  <a:srgbClr val="FFFFFF"/>
                </a:solidFill>
                <a:latin typeface="DM Sans Bold"/>
              </a:rPr>
              <a:t>Model Testing:</a:t>
            </a:r>
          </a:p>
          <a:p>
            <a:pPr marL="1079499" indent="-359833" lvl="2">
              <a:lnSpc>
                <a:spcPts val="3874"/>
              </a:lnSpc>
              <a:buFont typeface="Arial"/>
              <a:buChar char="⚬"/>
            </a:pPr>
            <a:r>
              <a:rPr lang="en-US" sz="2499">
                <a:solidFill>
                  <a:srgbClr val="FFFFFF"/>
                </a:solidFill>
                <a:latin typeface="DM Sans Bold"/>
              </a:rPr>
              <a:t>Assesses model performance on the testing dataset.</a:t>
            </a:r>
          </a:p>
          <a:p>
            <a:pPr marL="1079499" indent="-359833" lvl="2">
              <a:lnSpc>
                <a:spcPts val="3874"/>
              </a:lnSpc>
              <a:buFont typeface="Arial"/>
              <a:buChar char="⚬"/>
            </a:pPr>
            <a:r>
              <a:rPr lang="en-US" sz="2499">
                <a:solidFill>
                  <a:srgbClr val="FFFFFF"/>
                </a:solidFill>
                <a:latin typeface="DM Sans Bold"/>
              </a:rPr>
              <a:t>Provides test accuracy, confusion matrix, and classification report for comprehensive evaluation.</a:t>
            </a:r>
          </a:p>
          <a:p>
            <a:pPr>
              <a:lnSpc>
                <a:spcPts val="3874"/>
              </a:lnSpc>
            </a:pPr>
          </a:p>
        </p:txBody>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TextBox 7" id="7"/>
          <p:cNvSpPr txBox="true"/>
          <p:nvPr/>
        </p:nvSpPr>
        <p:spPr>
          <a:xfrm rot="0">
            <a:off x="3154530" y="627458"/>
            <a:ext cx="12791319" cy="1141212"/>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Data Training &amp; Data Testing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0" y="-478469"/>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77968" r="0" b="-77968"/>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6" id="6"/>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98920"/>
            <a:ext cx="8765094" cy="1425251"/>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Results</a:t>
            </a:r>
          </a:p>
        </p:txBody>
      </p:sp>
      <p:sp>
        <p:nvSpPr>
          <p:cNvPr name="TextBox 8" id="8"/>
          <p:cNvSpPr txBox="true"/>
          <p:nvPr/>
        </p:nvSpPr>
        <p:spPr>
          <a:xfrm rot="0">
            <a:off x="1002846" y="6963739"/>
            <a:ext cx="7517213" cy="2244725"/>
          </a:xfrm>
          <a:prstGeom prst="rect">
            <a:avLst/>
          </a:prstGeom>
        </p:spPr>
        <p:txBody>
          <a:bodyPr anchor="t" rtlCol="false" tIns="0" lIns="0" bIns="0" rIns="0">
            <a:spAutoFit/>
          </a:bodyPr>
          <a:lstStyle/>
          <a:p>
            <a:pPr marL="539749" indent="-269875" lvl="1">
              <a:lnSpc>
                <a:spcPts val="4524"/>
              </a:lnSpc>
              <a:buFont typeface="Arial"/>
              <a:buChar char="•"/>
            </a:pPr>
            <a:r>
              <a:rPr lang="en-US" sz="2499">
                <a:solidFill>
                  <a:srgbClr val="FFFFFF"/>
                </a:solidFill>
                <a:latin typeface="DM Sans"/>
              </a:rPr>
              <a:t>Highlight the accuracy during training and testing phases.</a:t>
            </a:r>
          </a:p>
          <a:p>
            <a:pPr marL="539749" indent="-269875" lvl="1">
              <a:lnSpc>
                <a:spcPts val="4524"/>
              </a:lnSpc>
              <a:buFont typeface="Arial"/>
              <a:buChar char="•"/>
            </a:pPr>
            <a:r>
              <a:rPr lang="en-US" sz="2499">
                <a:solidFill>
                  <a:srgbClr val="FFFFFF"/>
                </a:solidFill>
                <a:latin typeface="DM Sans"/>
              </a:rPr>
              <a:t>Showcase improvements and the model's ability to generalize.</a:t>
            </a:r>
          </a:p>
        </p:txBody>
      </p:sp>
      <p:sp>
        <p:nvSpPr>
          <p:cNvPr name="TextBox 9" id="9"/>
          <p:cNvSpPr txBox="true"/>
          <p:nvPr/>
        </p:nvSpPr>
        <p:spPr>
          <a:xfrm rot="0">
            <a:off x="1209880" y="5889670"/>
            <a:ext cx="4616382" cy="508635"/>
          </a:xfrm>
          <a:prstGeom prst="rect">
            <a:avLst/>
          </a:prstGeom>
        </p:spPr>
        <p:txBody>
          <a:bodyPr anchor="t" rtlCol="false" tIns="0" lIns="0" bIns="0" rIns="0">
            <a:spAutoFit/>
          </a:bodyPr>
          <a:lstStyle/>
          <a:p>
            <a:pPr>
              <a:lnSpc>
                <a:spcPts val="4170"/>
              </a:lnSpc>
            </a:pPr>
            <a:r>
              <a:rPr lang="en-US" sz="3000">
                <a:solidFill>
                  <a:srgbClr val="B100E8"/>
                </a:solidFill>
                <a:latin typeface="Now Bold"/>
              </a:rPr>
              <a:t>Accuracy Achieved</a:t>
            </a:r>
          </a:p>
        </p:txBody>
      </p:sp>
      <p:sp>
        <p:nvSpPr>
          <p:cNvPr name="TextBox 10" id="10"/>
          <p:cNvSpPr txBox="true"/>
          <p:nvPr/>
        </p:nvSpPr>
        <p:spPr>
          <a:xfrm rot="0">
            <a:off x="9767940" y="6912140"/>
            <a:ext cx="7517213" cy="2311400"/>
          </a:xfrm>
          <a:prstGeom prst="rect">
            <a:avLst/>
          </a:prstGeom>
        </p:spPr>
        <p:txBody>
          <a:bodyPr anchor="t" rtlCol="false" tIns="0" lIns="0" bIns="0" rIns="0">
            <a:spAutoFit/>
          </a:bodyPr>
          <a:lstStyle/>
          <a:p>
            <a:pPr marL="539749" indent="-269875" lvl="1">
              <a:lnSpc>
                <a:spcPts val="4674"/>
              </a:lnSpc>
              <a:buFont typeface="Arial"/>
              <a:buChar char="•"/>
            </a:pPr>
            <a:r>
              <a:rPr lang="en-US" sz="2499">
                <a:solidFill>
                  <a:srgbClr val="FFFFFF"/>
                </a:solidFill>
                <a:latin typeface="DM Sans"/>
              </a:rPr>
              <a:t>Summarize the model's performance in real-time scenarios.</a:t>
            </a:r>
          </a:p>
          <a:p>
            <a:pPr marL="539749" indent="-269875" lvl="1">
              <a:lnSpc>
                <a:spcPts val="4674"/>
              </a:lnSpc>
              <a:buFont typeface="Arial"/>
              <a:buChar char="•"/>
            </a:pPr>
            <a:r>
              <a:rPr lang="en-US" sz="2499">
                <a:solidFill>
                  <a:srgbClr val="FFFFFF"/>
                </a:solidFill>
                <a:latin typeface="DM Sans"/>
              </a:rPr>
              <a:t>Briefly discuss any observed efficiencies or areas for future improvement.</a:t>
            </a:r>
          </a:p>
        </p:txBody>
      </p:sp>
      <p:sp>
        <p:nvSpPr>
          <p:cNvPr name="TextBox 11" id="11"/>
          <p:cNvSpPr txBox="true"/>
          <p:nvPr/>
        </p:nvSpPr>
        <p:spPr>
          <a:xfrm rot="0">
            <a:off x="9742087" y="5889670"/>
            <a:ext cx="5100553" cy="508635"/>
          </a:xfrm>
          <a:prstGeom prst="rect">
            <a:avLst/>
          </a:prstGeom>
        </p:spPr>
        <p:txBody>
          <a:bodyPr anchor="t" rtlCol="false" tIns="0" lIns="0" bIns="0" rIns="0">
            <a:spAutoFit/>
          </a:bodyPr>
          <a:lstStyle/>
          <a:p>
            <a:pPr>
              <a:lnSpc>
                <a:spcPts val="4170"/>
              </a:lnSpc>
            </a:pPr>
            <a:r>
              <a:rPr lang="en-US" sz="3000">
                <a:solidFill>
                  <a:srgbClr val="B100E8"/>
                </a:solidFill>
                <a:latin typeface="Now Bold"/>
              </a:rPr>
              <a:t>Real-world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3700407" y="-224825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028698" y="1454956"/>
            <a:ext cx="10423696" cy="1127859"/>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Challenges &amp; Limitations</a:t>
            </a:r>
          </a:p>
        </p:txBody>
      </p:sp>
      <p:grpSp>
        <p:nvGrpSpPr>
          <p:cNvPr name="Group 9" id="9"/>
          <p:cNvGrpSpPr/>
          <p:nvPr/>
        </p:nvGrpSpPr>
        <p:grpSpPr>
          <a:xfrm rot="0">
            <a:off x="3984204" y="1202118"/>
            <a:ext cx="1757360" cy="175736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2" id="12"/>
          <p:cNvSpPr/>
          <p:nvPr/>
        </p:nvSpPr>
        <p:spPr>
          <a:xfrm flipH="false" flipV="false" rot="0">
            <a:off x="4498292" y="1553098"/>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957772" y="2902328"/>
            <a:ext cx="9438298" cy="6208095"/>
          </a:xfrm>
          <a:prstGeom prst="rect">
            <a:avLst/>
          </a:prstGeom>
        </p:spPr>
        <p:txBody>
          <a:bodyPr anchor="t" rtlCol="false" tIns="0" lIns="0" bIns="0" rIns="0">
            <a:spAutoFit/>
          </a:bodyPr>
          <a:lstStyle/>
          <a:p>
            <a:pPr marL="560351" indent="-280175" lvl="1">
              <a:lnSpc>
                <a:spcPts val="3789"/>
              </a:lnSpc>
              <a:buFont typeface="Arial"/>
              <a:buChar char="•"/>
            </a:pPr>
            <a:r>
              <a:rPr lang="en-US" sz="2595">
                <a:solidFill>
                  <a:srgbClr val="FFFFFF"/>
                </a:solidFill>
                <a:latin typeface="DM Sans Semi-Bold"/>
              </a:rPr>
              <a:t>Implementation Challenges:</a:t>
            </a:r>
          </a:p>
          <a:p>
            <a:pPr marL="1120702" indent="-373567" lvl="2">
              <a:lnSpc>
                <a:spcPts val="3789"/>
              </a:lnSpc>
              <a:buFont typeface="Arial"/>
              <a:buChar char="⚬"/>
            </a:pPr>
            <a:r>
              <a:rPr lang="en-US" sz="2595">
                <a:solidFill>
                  <a:srgbClr val="FFFFFF"/>
                </a:solidFill>
                <a:latin typeface="DM Sans"/>
              </a:rPr>
              <a:t>Acknowledging potential challenges encountered during the Kid Proximity Detection System implementation.</a:t>
            </a:r>
          </a:p>
          <a:p>
            <a:pPr marL="1120702" indent="-373567" lvl="2">
              <a:lnSpc>
                <a:spcPts val="3789"/>
              </a:lnSpc>
              <a:buFont typeface="Arial"/>
              <a:buChar char="⚬"/>
            </a:pPr>
            <a:r>
              <a:rPr lang="en-US" sz="2595">
                <a:solidFill>
                  <a:srgbClr val="FFFFFF"/>
                </a:solidFill>
                <a:latin typeface="DM Sans"/>
              </a:rPr>
              <a:t>Examples include technical complexities, sensor accuracy, and real-world applicability.</a:t>
            </a:r>
          </a:p>
          <a:p>
            <a:pPr marL="560351" indent="-280175" lvl="1">
              <a:lnSpc>
                <a:spcPts val="3789"/>
              </a:lnSpc>
              <a:buFont typeface="Arial"/>
              <a:buChar char="•"/>
            </a:pPr>
            <a:r>
              <a:rPr lang="en-US" sz="2595">
                <a:solidFill>
                  <a:srgbClr val="FFFFFF"/>
                </a:solidFill>
                <a:latin typeface="DM Sans Semi-Bold"/>
              </a:rPr>
              <a:t>System Limitations:</a:t>
            </a:r>
          </a:p>
          <a:p>
            <a:pPr marL="1120702" indent="-373567" lvl="2">
              <a:lnSpc>
                <a:spcPts val="3789"/>
              </a:lnSpc>
              <a:buFont typeface="Arial"/>
              <a:buChar char="⚬"/>
            </a:pPr>
            <a:r>
              <a:rPr lang="en-US" sz="2595">
                <a:solidFill>
                  <a:srgbClr val="FFFFFF"/>
                </a:solidFill>
                <a:latin typeface="DM Sans"/>
              </a:rPr>
              <a:t>Addressing limitations inherent in the Kid Proximity Detection System.</a:t>
            </a:r>
          </a:p>
          <a:p>
            <a:pPr marL="1120702" indent="-373567" lvl="2">
              <a:lnSpc>
                <a:spcPts val="3789"/>
              </a:lnSpc>
              <a:buFont typeface="Arial"/>
              <a:buChar char="⚬"/>
            </a:pPr>
            <a:r>
              <a:rPr lang="en-US" sz="2595">
                <a:solidFill>
                  <a:srgbClr val="FFFFFF"/>
                </a:solidFill>
                <a:latin typeface="DM Sans"/>
              </a:rPr>
              <a:t>Discussing aspects such as false positives/negatives, environmental factors affecting sensor accuracy, and potential challenges in diverse scenarios.</a:t>
            </a:r>
          </a:p>
          <a:p>
            <a:pPr>
              <a:lnSpc>
                <a:spcPts val="378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Freeform 5" id="5"/>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5"/>
            <a:stretch>
              <a:fillRect l="0" t="0" r="0" b="0"/>
            </a:stretch>
          </a:blipFill>
        </p:spPr>
      </p:sp>
      <p:sp>
        <p:nvSpPr>
          <p:cNvPr name="Freeform 6" id="6"/>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7" id="7"/>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933450"/>
            <a:ext cx="16230600" cy="916910"/>
          </a:xfrm>
          <a:prstGeom prst="rect">
            <a:avLst/>
          </a:prstGeom>
        </p:spPr>
        <p:txBody>
          <a:bodyPr anchor="t" rtlCol="false" tIns="0" lIns="0" bIns="0" rIns="0">
            <a:spAutoFit/>
          </a:bodyPr>
          <a:lstStyle/>
          <a:p>
            <a:pPr algn="ctr">
              <a:lnSpc>
                <a:spcPts val="7427"/>
              </a:lnSpc>
            </a:pPr>
            <a:r>
              <a:rPr lang="en-US" sz="5343">
                <a:solidFill>
                  <a:srgbClr val="FFFAEB"/>
                </a:solidFill>
                <a:latin typeface="Now Bold"/>
              </a:rPr>
              <a:t>Future Enhancements</a:t>
            </a:r>
          </a:p>
        </p:txBody>
      </p:sp>
      <p:sp>
        <p:nvSpPr>
          <p:cNvPr name="AutoShape 9" id="9"/>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4944214" y="6008904"/>
            <a:ext cx="3066811" cy="3310900"/>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Our future focus is directed towards crafting an intuitive mobile app, empowering parents and caregivers with seamless access to real-time insights and alerts from our Kid Proximity Detection system, fostering a safer environment for children.</a:t>
            </a:r>
          </a:p>
        </p:txBody>
      </p:sp>
      <p:sp>
        <p:nvSpPr>
          <p:cNvPr name="TextBox 13" id="13"/>
          <p:cNvSpPr txBox="true"/>
          <p:nvPr/>
        </p:nvSpPr>
        <p:spPr>
          <a:xfrm rot="0">
            <a:off x="3086100" y="5152308"/>
            <a:ext cx="5829218"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To Develop a Mobile App</a:t>
            </a:r>
          </a:p>
        </p:txBody>
      </p:sp>
      <p:sp>
        <p:nvSpPr>
          <p:cNvPr name="TextBox 14" id="14"/>
          <p:cNvSpPr txBox="true"/>
          <p:nvPr/>
        </p:nvSpPr>
        <p:spPr>
          <a:xfrm rot="0">
            <a:off x="9809474" y="4876083"/>
            <a:ext cx="5333918" cy="1170922"/>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Using IOT to apply the model to Webcams</a:t>
            </a:r>
          </a:p>
        </p:txBody>
      </p:sp>
      <p:sp>
        <p:nvSpPr>
          <p:cNvPr name="TextBox 15" id="15"/>
          <p:cNvSpPr txBox="true"/>
          <p:nvPr/>
        </p:nvSpPr>
        <p:spPr>
          <a:xfrm rot="0">
            <a:off x="10563964" y="6193152"/>
            <a:ext cx="3066811" cy="3310900"/>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In the future, we plan to use IoT technology to connect our Kid Proximity Detection system, making it smarter and more connected. This will give parents and caregivers timely alerts and insights, creating a safer and more interconnected system for child safety.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63917" y="923925"/>
            <a:ext cx="7160167"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CONCLUSION</a:t>
            </a:r>
          </a:p>
        </p:txBody>
      </p:sp>
      <p:sp>
        <p:nvSpPr>
          <p:cNvPr name="Freeform 5" id="5"/>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5"/>
            <a:stretch>
              <a:fillRect l="0" t="0" r="0" b="0"/>
            </a:stretch>
          </a:blipFill>
        </p:spPr>
      </p:sp>
      <p:sp>
        <p:nvSpPr>
          <p:cNvPr name="Freeform 6" id="6"/>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7" id="7"/>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30097" y="2146300"/>
            <a:ext cx="14827806" cy="5981573"/>
          </a:xfrm>
          <a:prstGeom prst="rect">
            <a:avLst/>
          </a:prstGeom>
        </p:spPr>
        <p:txBody>
          <a:bodyPr anchor="t" rtlCol="false" tIns="0" lIns="0" bIns="0" rIns="0">
            <a:spAutoFit/>
          </a:bodyPr>
          <a:lstStyle/>
          <a:p>
            <a:pPr>
              <a:lnSpc>
                <a:spcPts val="3942"/>
              </a:lnSpc>
            </a:pPr>
            <a:r>
              <a:rPr lang="en-US" sz="2700">
                <a:solidFill>
                  <a:srgbClr val="FFFFFF"/>
                </a:solidFill>
                <a:latin typeface="DM Sans Semi-Bold"/>
              </a:rPr>
              <a:t>In Conclusion: Advancing Child Safety in the Digital Realm</a:t>
            </a:r>
          </a:p>
          <a:p>
            <a:pPr>
              <a:lnSpc>
                <a:spcPts val="3649"/>
              </a:lnSpc>
            </a:pPr>
            <a:r>
              <a:rPr lang="en-US" sz="2499">
                <a:solidFill>
                  <a:srgbClr val="FFFFFF"/>
                </a:solidFill>
                <a:latin typeface="DM Sans"/>
              </a:rPr>
              <a:t>In wrapping up our journey through Kid Proximity Detection, we've unveiled a groundbreaking approach to bolstering child safety in the ever-expanding digital landscape. Our project stands not just as a technological feat but as a testament to our commitment to safeguarding the well-being of the youngest members of our digital society.</a:t>
            </a:r>
          </a:p>
          <a:p>
            <a:pPr>
              <a:lnSpc>
                <a:spcPts val="3796"/>
              </a:lnSpc>
            </a:pPr>
            <a:r>
              <a:rPr lang="en-US" sz="2600">
                <a:solidFill>
                  <a:srgbClr val="FFFFFF"/>
                </a:solidFill>
                <a:latin typeface="DM Sans Semi-Bold"/>
              </a:rPr>
              <a:t>Key Takeaways:</a:t>
            </a:r>
          </a:p>
          <a:p>
            <a:pPr marL="539749" indent="-269875" lvl="1">
              <a:lnSpc>
                <a:spcPts val="3649"/>
              </a:lnSpc>
              <a:buFont typeface="Arial"/>
              <a:buChar char="•"/>
            </a:pPr>
            <a:r>
              <a:rPr lang="en-US" sz="2499">
                <a:solidFill>
                  <a:srgbClr val="FFFFFF"/>
                </a:solidFill>
                <a:latin typeface="DM Sans Semi-Bold"/>
              </a:rPr>
              <a:t>Innovation in Action:</a:t>
            </a:r>
          </a:p>
          <a:p>
            <a:pPr marL="1079499" indent="-359833" lvl="2">
              <a:lnSpc>
                <a:spcPts val="3649"/>
              </a:lnSpc>
              <a:buFont typeface="Arial"/>
              <a:buChar char="⚬"/>
            </a:pPr>
            <a:r>
              <a:rPr lang="en-US" sz="2499">
                <a:solidFill>
                  <a:srgbClr val="FFFFFF"/>
                </a:solidFill>
                <a:latin typeface="DM Sans"/>
              </a:rPr>
              <a:t>Our endeavor represents a stride forward in utilizing cutting-edge technology for real-time proximity monitoring, ensuring a safer online experience for children.</a:t>
            </a:r>
          </a:p>
          <a:p>
            <a:pPr marL="539749" indent="-269875" lvl="1">
              <a:lnSpc>
                <a:spcPts val="3649"/>
              </a:lnSpc>
              <a:buFont typeface="Arial"/>
              <a:buChar char="•"/>
            </a:pPr>
            <a:r>
              <a:rPr lang="en-US" sz="2499">
                <a:solidFill>
                  <a:srgbClr val="FFFFFF"/>
                </a:solidFill>
                <a:latin typeface="DM Sans Semi-Bold"/>
              </a:rPr>
              <a:t>Practical Impact:</a:t>
            </a:r>
          </a:p>
          <a:p>
            <a:pPr marL="1079499" indent="-359833" lvl="2">
              <a:lnSpc>
                <a:spcPts val="3649"/>
              </a:lnSpc>
              <a:buFont typeface="Arial"/>
              <a:buChar char="⚬"/>
            </a:pPr>
            <a:r>
              <a:rPr lang="en-US" sz="2499">
                <a:solidFill>
                  <a:srgbClr val="FFFFFF"/>
                </a:solidFill>
                <a:latin typeface="DM Sans"/>
              </a:rPr>
              <a:t>Beyond the code and algorithms, our project carries real-world significance. It translates to tangible advancements in child safety, addressing challenges and setting new standards.</a:t>
            </a:r>
          </a:p>
          <a:p>
            <a:pPr>
              <a:lnSpc>
                <a:spcPts val="364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6088224" y="8125550"/>
            <a:ext cx="1171076" cy="1132750"/>
          </a:xfrm>
          <a:custGeom>
            <a:avLst/>
            <a:gdLst/>
            <a:ahLst/>
            <a:cxnLst/>
            <a:rect r="r" b="b" t="t" l="l"/>
            <a:pathLst>
              <a:path h="1132750" w="1171076">
                <a:moveTo>
                  <a:pt x="0" y="0"/>
                </a:moveTo>
                <a:lnTo>
                  <a:pt x="1171076" y="0"/>
                </a:lnTo>
                <a:lnTo>
                  <a:pt x="1171076" y="1132750"/>
                </a:lnTo>
                <a:lnTo>
                  <a:pt x="0" y="1132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56445" y="3617898"/>
            <a:ext cx="2922021" cy="3051203"/>
            <a:chOff x="0" y="0"/>
            <a:chExt cx="3896028" cy="4068271"/>
          </a:xfrm>
        </p:grpSpPr>
        <p:sp>
          <p:nvSpPr>
            <p:cNvPr name="Freeform 5" id="5"/>
            <p:cNvSpPr/>
            <p:nvPr/>
          </p:nvSpPr>
          <p:spPr>
            <a:xfrm flipH="false" flipV="false" rot="0">
              <a:off x="2127449" y="2301902"/>
              <a:ext cx="1768579" cy="1766368"/>
            </a:xfrm>
            <a:custGeom>
              <a:avLst/>
              <a:gdLst/>
              <a:ahLst/>
              <a:cxnLst/>
              <a:rect r="r" b="b" t="t" l="l"/>
              <a:pathLst>
                <a:path h="1766368" w="1768579">
                  <a:moveTo>
                    <a:pt x="0" y="0"/>
                  </a:moveTo>
                  <a:lnTo>
                    <a:pt x="1768579" y="0"/>
                  </a:lnTo>
                  <a:lnTo>
                    <a:pt x="1768579" y="1766369"/>
                  </a:lnTo>
                  <a:lnTo>
                    <a:pt x="0" y="1766369"/>
                  </a:lnTo>
                  <a:lnTo>
                    <a:pt x="0" y="0"/>
                  </a:lnTo>
                  <a:close/>
                </a:path>
              </a:pathLst>
            </a:custGeom>
            <a:blipFill>
              <a:blip r:embed="rId5"/>
              <a:stretch>
                <a:fillRect l="0" t="0" r="0" b="0"/>
              </a:stretch>
            </a:blipFill>
          </p:spPr>
        </p:sp>
        <p:sp>
          <p:nvSpPr>
            <p:cNvPr name="Freeform 6" id="6"/>
            <p:cNvSpPr/>
            <p:nvPr/>
          </p:nvSpPr>
          <p:spPr>
            <a:xfrm flipH="false" flipV="false" rot="0">
              <a:off x="2211" y="2301902"/>
              <a:ext cx="1766368" cy="1766368"/>
            </a:xfrm>
            <a:custGeom>
              <a:avLst/>
              <a:gdLst/>
              <a:ahLst/>
              <a:cxnLst/>
              <a:rect r="r" b="b" t="t" l="l"/>
              <a:pathLst>
                <a:path h="1766368" w="1766368">
                  <a:moveTo>
                    <a:pt x="0" y="0"/>
                  </a:moveTo>
                  <a:lnTo>
                    <a:pt x="1766368" y="0"/>
                  </a:lnTo>
                  <a:lnTo>
                    <a:pt x="1766368" y="1766369"/>
                  </a:lnTo>
                  <a:lnTo>
                    <a:pt x="0" y="1766369"/>
                  </a:lnTo>
                  <a:lnTo>
                    <a:pt x="0" y="0"/>
                  </a:lnTo>
                  <a:close/>
                </a:path>
              </a:pathLst>
            </a:custGeom>
            <a:blipFill>
              <a:blip r:embed="rId6"/>
              <a:stretch>
                <a:fillRect l="0" t="0" r="0" b="0"/>
              </a:stretch>
            </a:blipFill>
          </p:spPr>
        </p:sp>
        <p:sp>
          <p:nvSpPr>
            <p:cNvPr name="Freeform 7" id="7"/>
            <p:cNvSpPr/>
            <p:nvPr/>
          </p:nvSpPr>
          <p:spPr>
            <a:xfrm flipH="false" flipV="false" rot="0">
              <a:off x="2127449" y="0"/>
              <a:ext cx="1768579" cy="1766368"/>
            </a:xfrm>
            <a:custGeom>
              <a:avLst/>
              <a:gdLst/>
              <a:ahLst/>
              <a:cxnLst/>
              <a:rect r="r" b="b" t="t" l="l"/>
              <a:pathLst>
                <a:path h="1766368" w="1768579">
                  <a:moveTo>
                    <a:pt x="0" y="0"/>
                  </a:moveTo>
                  <a:lnTo>
                    <a:pt x="1768579" y="0"/>
                  </a:lnTo>
                  <a:lnTo>
                    <a:pt x="1768579" y="1766368"/>
                  </a:lnTo>
                  <a:lnTo>
                    <a:pt x="0" y="1766368"/>
                  </a:lnTo>
                  <a:lnTo>
                    <a:pt x="0" y="0"/>
                  </a:lnTo>
                  <a:close/>
                </a:path>
              </a:pathLst>
            </a:custGeom>
            <a:blipFill>
              <a:blip r:embed="rId7"/>
              <a:stretch>
                <a:fillRect l="0" t="0" r="0" b="0"/>
              </a:stretch>
            </a:blipFill>
          </p:spPr>
        </p:sp>
        <p:sp>
          <p:nvSpPr>
            <p:cNvPr name="Freeform 8" id="8"/>
            <p:cNvSpPr/>
            <p:nvPr/>
          </p:nvSpPr>
          <p:spPr>
            <a:xfrm flipH="false" flipV="false" rot="0">
              <a:off x="0" y="0"/>
              <a:ext cx="1768579" cy="1766368"/>
            </a:xfrm>
            <a:custGeom>
              <a:avLst/>
              <a:gdLst/>
              <a:ahLst/>
              <a:cxnLst/>
              <a:rect r="r" b="b" t="t" l="l"/>
              <a:pathLst>
                <a:path h="1766368" w="1768579">
                  <a:moveTo>
                    <a:pt x="0" y="0"/>
                  </a:moveTo>
                  <a:lnTo>
                    <a:pt x="1768579" y="0"/>
                  </a:lnTo>
                  <a:lnTo>
                    <a:pt x="1768579" y="1766368"/>
                  </a:lnTo>
                  <a:lnTo>
                    <a:pt x="0" y="1766368"/>
                  </a:lnTo>
                  <a:lnTo>
                    <a:pt x="0" y="0"/>
                  </a:lnTo>
                  <a:close/>
                </a:path>
              </a:pathLst>
            </a:custGeom>
            <a:blipFill>
              <a:blip r:embed="rId8"/>
              <a:stretch>
                <a:fillRect l="0" t="0" r="0" b="0"/>
              </a:stretch>
            </a:blipFill>
          </p:spPr>
        </p:sp>
      </p:grpSp>
      <p:sp>
        <p:nvSpPr>
          <p:cNvPr name="Freeform 9" id="9"/>
          <p:cNvSpPr/>
          <p:nvPr/>
        </p:nvSpPr>
        <p:spPr>
          <a:xfrm flipH="false" flipV="false" rot="0">
            <a:off x="16837147" y="210416"/>
            <a:ext cx="1165540" cy="1176165"/>
          </a:xfrm>
          <a:custGeom>
            <a:avLst/>
            <a:gdLst/>
            <a:ahLst/>
            <a:cxnLst/>
            <a:rect r="r" b="b" t="t" l="l"/>
            <a:pathLst>
              <a:path h="1176165" w="1165540">
                <a:moveTo>
                  <a:pt x="0" y="0"/>
                </a:moveTo>
                <a:lnTo>
                  <a:pt x="1165541" y="0"/>
                </a:lnTo>
                <a:lnTo>
                  <a:pt x="1165541" y="1176165"/>
                </a:lnTo>
                <a:lnTo>
                  <a:pt x="0" y="1176165"/>
                </a:lnTo>
                <a:lnTo>
                  <a:pt x="0" y="0"/>
                </a:lnTo>
                <a:close/>
              </a:path>
            </a:pathLst>
          </a:custGeom>
          <a:blipFill>
            <a:blip r:embed="rId9"/>
            <a:stretch>
              <a:fillRect l="0" t="0" r="0" b="-15460"/>
            </a:stretch>
          </a:blipFill>
        </p:spPr>
      </p:sp>
      <p:sp>
        <p:nvSpPr>
          <p:cNvPr name="TextBox 10" id="10"/>
          <p:cNvSpPr txBox="true"/>
          <p:nvPr/>
        </p:nvSpPr>
        <p:spPr>
          <a:xfrm rot="0">
            <a:off x="5127441" y="1943465"/>
            <a:ext cx="8033118" cy="741708"/>
          </a:xfrm>
          <a:prstGeom prst="rect">
            <a:avLst/>
          </a:prstGeom>
        </p:spPr>
        <p:txBody>
          <a:bodyPr anchor="t" rtlCol="false" tIns="0" lIns="0" bIns="0" rIns="0">
            <a:spAutoFit/>
          </a:bodyPr>
          <a:lstStyle/>
          <a:p>
            <a:pPr algn="ctr">
              <a:lnSpc>
                <a:spcPts val="6027"/>
              </a:lnSpc>
            </a:pPr>
            <a:r>
              <a:rPr lang="en-US" sz="4336">
                <a:solidFill>
                  <a:srgbClr val="048AFF"/>
                </a:solidFill>
                <a:latin typeface="Now Bold"/>
              </a:rPr>
              <a:t>REFERENCES</a:t>
            </a:r>
          </a:p>
        </p:txBody>
      </p:sp>
      <p:grpSp>
        <p:nvGrpSpPr>
          <p:cNvPr name="Group 11" id="11"/>
          <p:cNvGrpSpPr/>
          <p:nvPr/>
        </p:nvGrpSpPr>
        <p:grpSpPr>
          <a:xfrm rot="0">
            <a:off x="6778916" y="3790547"/>
            <a:ext cx="9309308" cy="2200249"/>
            <a:chOff x="0" y="0"/>
            <a:chExt cx="12412411" cy="2933665"/>
          </a:xfrm>
        </p:grpSpPr>
        <p:sp>
          <p:nvSpPr>
            <p:cNvPr name="TextBox 12" id="12"/>
            <p:cNvSpPr txBox="true"/>
            <p:nvPr/>
          </p:nvSpPr>
          <p:spPr>
            <a:xfrm rot="0">
              <a:off x="0" y="-57150"/>
              <a:ext cx="4516610" cy="514781"/>
            </a:xfrm>
            <a:prstGeom prst="rect">
              <a:avLst/>
            </a:prstGeom>
          </p:spPr>
          <p:txBody>
            <a:bodyPr anchor="t" rtlCol="false" tIns="0" lIns="0" bIns="0" rIns="0">
              <a:spAutoFit/>
            </a:bodyPr>
            <a:lstStyle/>
            <a:p>
              <a:pPr algn="ctr">
                <a:lnSpc>
                  <a:spcPts val="3354"/>
                </a:lnSpc>
              </a:pPr>
              <a:r>
                <a:rPr lang="en-US" sz="2297" u="sng">
                  <a:solidFill>
                    <a:srgbClr val="FFFFFF"/>
                  </a:solidFill>
                  <a:latin typeface="DM Sans Bold"/>
                </a:rPr>
                <a:t>Text Books : </a:t>
              </a:r>
            </a:p>
          </p:txBody>
        </p:sp>
        <p:sp>
          <p:nvSpPr>
            <p:cNvPr name="TextBox 13" id="13"/>
            <p:cNvSpPr txBox="true"/>
            <p:nvPr/>
          </p:nvSpPr>
          <p:spPr>
            <a:xfrm rot="0">
              <a:off x="705384" y="918006"/>
              <a:ext cx="11707027" cy="1037992"/>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Murphy, K. P. (2012). "Machine Learning: A Probabilistic Perspective." </a:t>
              </a:r>
            </a:p>
          </p:txBody>
        </p:sp>
        <p:sp>
          <p:nvSpPr>
            <p:cNvPr name="TextBox 14" id="14"/>
            <p:cNvSpPr txBox="true"/>
            <p:nvPr/>
          </p:nvSpPr>
          <p:spPr>
            <a:xfrm rot="0">
              <a:off x="705384" y="2416373"/>
              <a:ext cx="11707027" cy="517292"/>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Video lectures and tutorials on platforms like YouTube.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4141139"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74634" y="3441538"/>
            <a:ext cx="11370537" cy="1374998"/>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8" id="8"/>
          <p:cNvSpPr txBox="true"/>
          <p:nvPr/>
        </p:nvSpPr>
        <p:spPr>
          <a:xfrm rot="0">
            <a:off x="5771016" y="6021463"/>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7382197227 - S Nandini</a:t>
            </a:r>
          </a:p>
        </p:txBody>
      </p:sp>
      <p:sp>
        <p:nvSpPr>
          <p:cNvPr name="Freeform 9" id="9"/>
          <p:cNvSpPr/>
          <p:nvPr/>
        </p:nvSpPr>
        <p:spPr>
          <a:xfrm flipH="false" flipV="false" rot="0">
            <a:off x="5005377" y="2076813"/>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005377" y="5919646"/>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5771016" y="6746766"/>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6303412088 - I S Rizwan Raja</a:t>
            </a:r>
          </a:p>
        </p:txBody>
      </p:sp>
      <p:sp>
        <p:nvSpPr>
          <p:cNvPr name="TextBox 12" id="12"/>
          <p:cNvSpPr txBox="true"/>
          <p:nvPr/>
        </p:nvSpPr>
        <p:spPr>
          <a:xfrm rot="0">
            <a:off x="5771016" y="7470492"/>
            <a:ext cx="6668002"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9392763867 - Jhansysreenivas Manchuri</a:t>
            </a:r>
          </a:p>
        </p:txBody>
      </p:sp>
      <p:sp>
        <p:nvSpPr>
          <p:cNvPr name="Freeform 13" id="13"/>
          <p:cNvSpPr/>
          <p:nvPr/>
        </p:nvSpPr>
        <p:spPr>
          <a:xfrm flipH="false" flipV="false" rot="0">
            <a:off x="5005377" y="6643518"/>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005377" y="7366673"/>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067712" y="1028700"/>
            <a:ext cx="10064646" cy="8253842"/>
            <a:chOff x="0" y="0"/>
            <a:chExt cx="2650771" cy="2173851"/>
          </a:xfrm>
        </p:grpSpPr>
        <p:sp>
          <p:nvSpPr>
            <p:cNvPr name="Freeform 5" id="5"/>
            <p:cNvSpPr/>
            <p:nvPr/>
          </p:nvSpPr>
          <p:spPr>
            <a:xfrm flipH="false" flipV="false" rot="0">
              <a:off x="0" y="0"/>
              <a:ext cx="2650771" cy="2173851"/>
            </a:xfrm>
            <a:custGeom>
              <a:avLst/>
              <a:gdLst/>
              <a:ahLst/>
              <a:cxnLst/>
              <a:rect r="r" b="b" t="t" l="l"/>
              <a:pathLst>
                <a:path h="2173851" w="2650771">
                  <a:moveTo>
                    <a:pt x="0" y="0"/>
                  </a:moveTo>
                  <a:lnTo>
                    <a:pt x="2650771" y="0"/>
                  </a:lnTo>
                  <a:lnTo>
                    <a:pt x="2650771" y="2173851"/>
                  </a:lnTo>
                  <a:lnTo>
                    <a:pt x="0" y="2173851"/>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2650771" cy="2183376"/>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6017180" y="7896081"/>
            <a:ext cx="1769644" cy="1711728"/>
          </a:xfrm>
          <a:custGeom>
            <a:avLst/>
            <a:gdLst/>
            <a:ahLst/>
            <a:cxnLst/>
            <a:rect r="r" b="b" t="t" l="l"/>
            <a:pathLst>
              <a:path h="1711728" w="1769644">
                <a:moveTo>
                  <a:pt x="0" y="0"/>
                </a:moveTo>
                <a:lnTo>
                  <a:pt x="1769644" y="0"/>
                </a:lnTo>
                <a:lnTo>
                  <a:pt x="1769644" y="1711728"/>
                </a:lnTo>
                <a:lnTo>
                  <a:pt x="0" y="1711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067712" y="3456400"/>
            <a:ext cx="4312629" cy="4692015"/>
          </a:xfrm>
          <a:prstGeom prst="rect">
            <a:avLst/>
          </a:prstGeom>
        </p:spPr>
        <p:txBody>
          <a:bodyPr anchor="t" rtlCol="false" tIns="0" lIns="0" bIns="0" rIns="0">
            <a:spAutoFit/>
          </a:bodyPr>
          <a:lstStyle/>
          <a:p>
            <a:pPr marL="647700" indent="-323850" lvl="1">
              <a:lnSpc>
                <a:spcPts val="4680"/>
              </a:lnSpc>
              <a:buFont typeface="Arial"/>
              <a:buChar char="•"/>
            </a:pPr>
            <a:r>
              <a:rPr lang="en-US" sz="3000">
                <a:solidFill>
                  <a:srgbClr val="FFFAEB"/>
                </a:solidFill>
                <a:latin typeface="DM Sans Italics"/>
              </a:rPr>
              <a:t>Introduction</a:t>
            </a:r>
          </a:p>
          <a:p>
            <a:pPr marL="647700" indent="-323850" lvl="1">
              <a:lnSpc>
                <a:spcPts val="4680"/>
              </a:lnSpc>
              <a:buFont typeface="Arial"/>
              <a:buChar char="•"/>
            </a:pPr>
            <a:r>
              <a:rPr lang="en-US" sz="3000">
                <a:solidFill>
                  <a:srgbClr val="FFFAEB"/>
                </a:solidFill>
                <a:latin typeface="DM Sans Italics"/>
              </a:rPr>
              <a:t>Background and Literature Review</a:t>
            </a:r>
          </a:p>
          <a:p>
            <a:pPr marL="647700" indent="-323850" lvl="1">
              <a:lnSpc>
                <a:spcPts val="4680"/>
              </a:lnSpc>
              <a:buFont typeface="Arial"/>
              <a:buChar char="•"/>
            </a:pPr>
            <a:r>
              <a:rPr lang="en-US" sz="3000">
                <a:solidFill>
                  <a:srgbClr val="FFFAEB"/>
                </a:solidFill>
                <a:latin typeface="DM Sans Italics"/>
              </a:rPr>
              <a:t>Problem Statement</a:t>
            </a:r>
          </a:p>
          <a:p>
            <a:pPr marL="647700" indent="-323850" lvl="1">
              <a:lnSpc>
                <a:spcPts val="4680"/>
              </a:lnSpc>
              <a:buFont typeface="Arial"/>
              <a:buChar char="•"/>
            </a:pPr>
            <a:r>
              <a:rPr lang="en-US" sz="3000">
                <a:solidFill>
                  <a:srgbClr val="FFFAEB"/>
                </a:solidFill>
                <a:latin typeface="DM Sans Italics"/>
              </a:rPr>
              <a:t>Project Overview</a:t>
            </a:r>
          </a:p>
          <a:p>
            <a:pPr marL="647700" indent="-323850" lvl="1">
              <a:lnSpc>
                <a:spcPts val="4680"/>
              </a:lnSpc>
              <a:buFont typeface="Arial"/>
              <a:buChar char="•"/>
            </a:pPr>
            <a:r>
              <a:rPr lang="en-US" sz="3000">
                <a:solidFill>
                  <a:srgbClr val="FFFAEB"/>
                </a:solidFill>
                <a:latin typeface="DM Sans Italics"/>
              </a:rPr>
              <a:t>Research Context</a:t>
            </a:r>
          </a:p>
          <a:p>
            <a:pPr marL="647700" indent="-323850" lvl="1">
              <a:lnSpc>
                <a:spcPts val="4680"/>
              </a:lnSpc>
              <a:buFont typeface="Arial"/>
              <a:buChar char="•"/>
            </a:pPr>
            <a:r>
              <a:rPr lang="en-US" sz="3000">
                <a:solidFill>
                  <a:srgbClr val="FFFAEB"/>
                </a:solidFill>
                <a:latin typeface="DM Sans Italics"/>
              </a:rPr>
              <a:t>Objectives &amp; Goals</a:t>
            </a:r>
          </a:p>
          <a:p>
            <a:pPr algn="l" marL="647700" indent="-323850" lvl="1">
              <a:lnSpc>
                <a:spcPts val="4680"/>
              </a:lnSpc>
              <a:buFont typeface="Arial"/>
              <a:buChar char="•"/>
            </a:pPr>
            <a:r>
              <a:rPr lang="en-US" sz="3000">
                <a:solidFill>
                  <a:srgbClr val="FFFAEB"/>
                </a:solidFill>
                <a:latin typeface="DM Sans Italics"/>
              </a:rPr>
              <a:t>Technologies Used</a:t>
            </a:r>
          </a:p>
        </p:txBody>
      </p:sp>
      <p:sp>
        <p:nvSpPr>
          <p:cNvPr name="TextBox 9" id="9"/>
          <p:cNvSpPr txBox="true"/>
          <p:nvPr/>
        </p:nvSpPr>
        <p:spPr>
          <a:xfrm rot="0">
            <a:off x="7684680" y="1804155"/>
            <a:ext cx="4830711" cy="76563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7061839" y="2588839"/>
            <a:ext cx="6076393" cy="0"/>
          </a:xfrm>
          <a:prstGeom prst="line">
            <a:avLst/>
          </a:prstGeom>
          <a:ln cap="flat" w="38100">
            <a:solidFill>
              <a:srgbClr val="048AFF"/>
            </a:solidFill>
            <a:prstDash val="solid"/>
            <a:headEnd type="none" len="sm" w="sm"/>
            <a:tailEnd type="none" len="sm" w="sm"/>
          </a:ln>
        </p:spPr>
      </p:sp>
      <p:sp>
        <p:nvSpPr>
          <p:cNvPr name="TextBox 14" id="14"/>
          <p:cNvSpPr txBox="true"/>
          <p:nvPr/>
        </p:nvSpPr>
        <p:spPr>
          <a:xfrm rot="0">
            <a:off x="9380341" y="3465925"/>
            <a:ext cx="5752017" cy="4800968"/>
          </a:xfrm>
          <a:prstGeom prst="rect">
            <a:avLst/>
          </a:prstGeom>
        </p:spPr>
        <p:txBody>
          <a:bodyPr anchor="t" rtlCol="false" tIns="0" lIns="0" bIns="0" rIns="0">
            <a:spAutoFit/>
          </a:bodyPr>
          <a:lstStyle/>
          <a:p>
            <a:pPr marL="595784" indent="-297892" lvl="1">
              <a:lnSpc>
                <a:spcPts val="4304"/>
              </a:lnSpc>
              <a:buFont typeface="Arial"/>
              <a:buChar char="•"/>
            </a:pPr>
            <a:r>
              <a:rPr lang="en-US" sz="2759">
                <a:solidFill>
                  <a:srgbClr val="FFFAEB"/>
                </a:solidFill>
                <a:latin typeface="DM Sans Italics"/>
              </a:rPr>
              <a:t>CNN Algorithm</a:t>
            </a:r>
          </a:p>
          <a:p>
            <a:pPr marL="595784" indent="-297892" lvl="1">
              <a:lnSpc>
                <a:spcPts val="4304"/>
              </a:lnSpc>
              <a:buFont typeface="Arial"/>
              <a:buChar char="•"/>
            </a:pPr>
            <a:r>
              <a:rPr lang="en-US" sz="2759">
                <a:solidFill>
                  <a:srgbClr val="FFFAEB"/>
                </a:solidFill>
                <a:latin typeface="DM Sans Italics"/>
              </a:rPr>
              <a:t>Data Collection</a:t>
            </a:r>
          </a:p>
          <a:p>
            <a:pPr marL="595784" indent="-297892" lvl="1">
              <a:lnSpc>
                <a:spcPts val="4304"/>
              </a:lnSpc>
              <a:buFont typeface="Arial"/>
              <a:buChar char="•"/>
            </a:pPr>
            <a:r>
              <a:rPr lang="en-US" sz="2759">
                <a:solidFill>
                  <a:srgbClr val="FFFAEB"/>
                </a:solidFill>
                <a:latin typeface="DM Sans Italics"/>
              </a:rPr>
              <a:t>Data Preprocessing</a:t>
            </a:r>
          </a:p>
          <a:p>
            <a:pPr marL="595784" indent="-297892" lvl="1">
              <a:lnSpc>
                <a:spcPts val="4304"/>
              </a:lnSpc>
              <a:buFont typeface="Arial"/>
              <a:buChar char="•"/>
            </a:pPr>
            <a:r>
              <a:rPr lang="en-US" sz="2759">
                <a:solidFill>
                  <a:srgbClr val="FFFAEB"/>
                </a:solidFill>
                <a:latin typeface="DM Sans Italics"/>
              </a:rPr>
              <a:t>Data Training and Data Testing</a:t>
            </a:r>
          </a:p>
          <a:p>
            <a:pPr marL="595784" indent="-297892" lvl="1">
              <a:lnSpc>
                <a:spcPts val="4304"/>
              </a:lnSpc>
              <a:buFont typeface="Arial"/>
              <a:buChar char="•"/>
            </a:pPr>
            <a:r>
              <a:rPr lang="en-US" sz="2759">
                <a:solidFill>
                  <a:srgbClr val="FFFAEB"/>
                </a:solidFill>
                <a:latin typeface="DM Sans Italics"/>
              </a:rPr>
              <a:t>Results</a:t>
            </a:r>
          </a:p>
          <a:p>
            <a:pPr marL="595784" indent="-297892" lvl="1">
              <a:lnSpc>
                <a:spcPts val="4304"/>
              </a:lnSpc>
              <a:buFont typeface="Arial"/>
              <a:buChar char="•"/>
            </a:pPr>
            <a:r>
              <a:rPr lang="en-US" sz="2759">
                <a:solidFill>
                  <a:srgbClr val="FFFAEB"/>
                </a:solidFill>
                <a:latin typeface="DM Sans Italics"/>
              </a:rPr>
              <a:t>Challenges and Limitations</a:t>
            </a:r>
          </a:p>
          <a:p>
            <a:pPr marL="595784" indent="-297892" lvl="1">
              <a:lnSpc>
                <a:spcPts val="4304"/>
              </a:lnSpc>
              <a:buFont typeface="Arial"/>
              <a:buChar char="•"/>
            </a:pPr>
            <a:r>
              <a:rPr lang="en-US" sz="2759">
                <a:solidFill>
                  <a:srgbClr val="FFFAEB"/>
                </a:solidFill>
                <a:latin typeface="DM Sans Italics"/>
              </a:rPr>
              <a:t>Future Enhancements</a:t>
            </a:r>
          </a:p>
          <a:p>
            <a:pPr marL="595784" indent="-297892" lvl="1">
              <a:lnSpc>
                <a:spcPts val="4304"/>
              </a:lnSpc>
              <a:buFont typeface="Arial"/>
              <a:buChar char="•"/>
            </a:pPr>
            <a:r>
              <a:rPr lang="en-US" sz="2759">
                <a:solidFill>
                  <a:srgbClr val="FFFAEB"/>
                </a:solidFill>
                <a:latin typeface="DM Sans Italics"/>
              </a:rPr>
              <a:t>Conclusion</a:t>
            </a:r>
          </a:p>
          <a:p>
            <a:pPr algn="l" marL="595784" indent="-297892" lvl="1">
              <a:lnSpc>
                <a:spcPts val="4304"/>
              </a:lnSpc>
              <a:buFont typeface="Arial"/>
              <a:buChar char="•"/>
            </a:pPr>
            <a:r>
              <a:rPr lang="en-US" sz="2759">
                <a:solidFill>
                  <a:srgbClr val="FFFAEB"/>
                </a:solidFill>
                <a:latin typeface="DM Sans Italics"/>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5" id="5"/>
          <p:cNvSpPr txBox="true"/>
          <p:nvPr/>
        </p:nvSpPr>
        <p:spPr>
          <a:xfrm rot="0">
            <a:off x="3115104" y="1585374"/>
            <a:ext cx="5189556" cy="887363"/>
          </a:xfrm>
          <a:prstGeom prst="rect">
            <a:avLst/>
          </a:prstGeom>
        </p:spPr>
        <p:txBody>
          <a:bodyPr anchor="t" rtlCol="false" tIns="0" lIns="0" bIns="0" rIns="0">
            <a:spAutoFit/>
          </a:bodyPr>
          <a:lstStyle/>
          <a:p>
            <a:pPr>
              <a:lnSpc>
                <a:spcPts val="7173"/>
              </a:lnSpc>
            </a:pPr>
            <a:r>
              <a:rPr lang="en-US" sz="5160">
                <a:solidFill>
                  <a:srgbClr val="048AFF"/>
                </a:solidFill>
                <a:latin typeface="Now Bold"/>
              </a:rPr>
              <a:t>Introduction</a:t>
            </a:r>
          </a:p>
        </p:txBody>
      </p:sp>
      <p:sp>
        <p:nvSpPr>
          <p:cNvPr name="TextBox 6" id="6"/>
          <p:cNvSpPr txBox="true"/>
          <p:nvPr/>
        </p:nvSpPr>
        <p:spPr>
          <a:xfrm rot="0">
            <a:off x="3258979" y="2728396"/>
            <a:ext cx="13758307" cy="5717042"/>
          </a:xfrm>
          <a:prstGeom prst="rect">
            <a:avLst/>
          </a:prstGeom>
        </p:spPr>
        <p:txBody>
          <a:bodyPr anchor="t" rtlCol="false" tIns="0" lIns="0" bIns="0" rIns="0">
            <a:spAutoFit/>
          </a:bodyPr>
          <a:lstStyle/>
          <a:p>
            <a:pPr>
              <a:lnSpc>
                <a:spcPts val="3278"/>
              </a:lnSpc>
            </a:pPr>
            <a:r>
              <a:rPr lang="en-US" sz="2245">
                <a:solidFill>
                  <a:srgbClr val="FFFFFF"/>
                </a:solidFill>
                <a:latin typeface="DM Sans Bold"/>
              </a:rPr>
              <a:t>Introduction:</a:t>
            </a:r>
          </a:p>
          <a:p>
            <a:pPr>
              <a:lnSpc>
                <a:spcPts val="3278"/>
              </a:lnSpc>
            </a:pPr>
            <a:r>
              <a:rPr lang="en-US" sz="2245">
                <a:solidFill>
                  <a:srgbClr val="FFFFFF"/>
                </a:solidFill>
                <a:latin typeface="DM Sans"/>
              </a:rPr>
              <a:t>Children's interactions with digital spaces have become increasingly pervasive, raising substantial concerns about their safety in this dynamic environment. The exponential rise in digital device usage among children has underscored the need for innovative solutions to safeguard their well-being.</a:t>
            </a:r>
          </a:p>
          <a:p>
            <a:pPr>
              <a:lnSpc>
                <a:spcPts val="3278"/>
              </a:lnSpc>
            </a:pPr>
          </a:p>
          <a:p>
            <a:pPr>
              <a:lnSpc>
                <a:spcPts val="3278"/>
              </a:lnSpc>
            </a:pPr>
            <a:r>
              <a:rPr lang="en-US" sz="2245">
                <a:solidFill>
                  <a:srgbClr val="FFFFFF"/>
                </a:solidFill>
                <a:latin typeface="DM Sans Bold"/>
              </a:rPr>
              <a:t>Importance of Kid Proximity Detection:</a:t>
            </a:r>
          </a:p>
          <a:p>
            <a:pPr>
              <a:lnSpc>
                <a:spcPts val="3278"/>
              </a:lnSpc>
            </a:pPr>
            <a:r>
              <a:rPr lang="en-US" sz="2245">
                <a:solidFill>
                  <a:srgbClr val="FFFFFF"/>
                </a:solidFill>
                <a:latin typeface="DM Sans"/>
              </a:rPr>
              <a:t>In this context, Kid Proximity Detection emerges as a crucial technology. It addresses the risks associated with unmonitored screen interactions, providing a dynamic and responsive approach to enhance child safety.</a:t>
            </a:r>
          </a:p>
          <a:p>
            <a:pPr>
              <a:lnSpc>
                <a:spcPts val="3278"/>
              </a:lnSpc>
            </a:pPr>
          </a:p>
          <a:p>
            <a:pPr>
              <a:lnSpc>
                <a:spcPts val="3278"/>
              </a:lnSpc>
            </a:pPr>
            <a:r>
              <a:rPr lang="en-US" sz="2245">
                <a:solidFill>
                  <a:srgbClr val="FFFFFF"/>
                </a:solidFill>
                <a:latin typeface="DM Sans Bold"/>
              </a:rPr>
              <a:t>Overview of Project's Objectives and Significance:</a:t>
            </a:r>
          </a:p>
          <a:p>
            <a:pPr>
              <a:lnSpc>
                <a:spcPts val="3278"/>
              </a:lnSpc>
            </a:pPr>
            <a:r>
              <a:rPr lang="en-US" sz="2245">
                <a:solidFill>
                  <a:srgbClr val="FFFFFF"/>
                </a:solidFill>
                <a:latin typeface="DM Sans"/>
              </a:rPr>
              <a:t>The project focuses on developing and implementing a Kid Proximity Detection System that dynamically adjusts screen visibility based on a child's proximity.</a:t>
            </a:r>
          </a:p>
          <a:p>
            <a:pPr>
              <a:lnSpc>
                <a:spcPts val="3278"/>
              </a:lnSpc>
            </a:pPr>
          </a:p>
        </p:txBody>
      </p:sp>
      <p:sp>
        <p:nvSpPr>
          <p:cNvPr name="Freeform 7" id="7"/>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201211" y="942975"/>
            <a:ext cx="12474941" cy="825209"/>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Background and Literature Review</a:t>
            </a:r>
          </a:p>
        </p:txBody>
      </p:sp>
      <p:sp>
        <p:nvSpPr>
          <p:cNvPr name="TextBox 4" id="4"/>
          <p:cNvSpPr txBox="true"/>
          <p:nvPr/>
        </p:nvSpPr>
        <p:spPr>
          <a:xfrm rot="0">
            <a:off x="2534283" y="2929881"/>
            <a:ext cx="14725017" cy="3184525"/>
          </a:xfrm>
          <a:prstGeom prst="rect">
            <a:avLst/>
          </a:prstGeom>
        </p:spPr>
        <p:txBody>
          <a:bodyPr anchor="t" rtlCol="false" tIns="0" lIns="0" bIns="0" rIns="0">
            <a:spAutoFit/>
          </a:bodyPr>
          <a:lstStyle/>
          <a:p>
            <a:pPr>
              <a:lnSpc>
                <a:spcPts val="3649"/>
              </a:lnSpc>
            </a:pPr>
            <a:r>
              <a:rPr lang="en-US" sz="2499">
                <a:solidFill>
                  <a:srgbClr val="FFFFFF"/>
                </a:solidFill>
                <a:latin typeface="DM Sans"/>
              </a:rPr>
              <a:t>In today's world, children are fully immersed in the digital realm, using smartphones and tablets as integral parts of their daily lives.The prevalence of digital devices among children is undeniable, with these tools serving educational and recreational purposes. Yet, this widespread digital interaction brings forth concerns, such as prolonged screen time and exposure to inappropriate content, raising questions about their well-being. Addressing these modern challenges requires innovative solutions that can adapt to the dynamic nature of children's digital experiences. Traditional methods might not keep up with the fast-paced changes in the digital landscape.</a:t>
            </a:r>
          </a:p>
        </p:txBody>
      </p:sp>
      <p:sp>
        <p:nvSpPr>
          <p:cNvPr name="Freeform 5" id="5"/>
          <p:cNvSpPr/>
          <p:nvPr/>
        </p:nvSpPr>
        <p:spPr>
          <a:xfrm flipH="false" flipV="false" rot="0">
            <a:off x="-3508173" y="5903638"/>
            <a:ext cx="8403333" cy="8403333"/>
          </a:xfrm>
          <a:custGeom>
            <a:avLst/>
            <a:gdLst/>
            <a:ahLst/>
            <a:cxnLst/>
            <a:rect r="r" b="b" t="t" l="l"/>
            <a:pathLst>
              <a:path h="8403333" w="8403333">
                <a:moveTo>
                  <a:pt x="0" y="0"/>
                </a:moveTo>
                <a:lnTo>
                  <a:pt x="8403333" y="0"/>
                </a:lnTo>
                <a:lnTo>
                  <a:pt x="8403333"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756708" y="-5890224"/>
            <a:ext cx="11445409" cy="11445409"/>
          </a:xfrm>
          <a:custGeom>
            <a:avLst/>
            <a:gdLst/>
            <a:ahLst/>
            <a:cxnLst/>
            <a:rect r="r" b="b" t="t" l="l"/>
            <a:pathLst>
              <a:path h="11445409" w="11445409">
                <a:moveTo>
                  <a:pt x="0" y="0"/>
                </a:moveTo>
                <a:lnTo>
                  <a:pt x="11445409" y="0"/>
                </a:lnTo>
                <a:lnTo>
                  <a:pt x="11445409"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534283" y="6073775"/>
            <a:ext cx="14725017" cy="2270125"/>
          </a:xfrm>
          <a:prstGeom prst="rect">
            <a:avLst/>
          </a:prstGeom>
        </p:spPr>
        <p:txBody>
          <a:bodyPr anchor="t" rtlCol="false" tIns="0" lIns="0" bIns="0" rIns="0">
            <a:spAutoFit/>
          </a:bodyPr>
          <a:lstStyle/>
          <a:p>
            <a:pPr>
              <a:lnSpc>
                <a:spcPts val="3649"/>
              </a:lnSpc>
            </a:pPr>
            <a:r>
              <a:rPr lang="en-US" sz="2499" u="sng">
                <a:solidFill>
                  <a:srgbClr val="FFFFFF"/>
                </a:solidFill>
                <a:latin typeface="DM Sans Bold"/>
              </a:rPr>
              <a:t>Key Points:</a:t>
            </a:r>
          </a:p>
          <a:p>
            <a:pPr marL="539749" indent="-269875" lvl="1">
              <a:lnSpc>
                <a:spcPts val="3649"/>
              </a:lnSpc>
              <a:buFont typeface="Arial"/>
              <a:buChar char="•"/>
            </a:pPr>
            <a:r>
              <a:rPr lang="en-US" sz="2499">
                <a:solidFill>
                  <a:srgbClr val="FFFFFF"/>
                </a:solidFill>
                <a:latin typeface="DM Sans"/>
              </a:rPr>
              <a:t>Children extensively use digital devices for various purposes.</a:t>
            </a:r>
          </a:p>
          <a:p>
            <a:pPr marL="539749" indent="-269875" lvl="1">
              <a:lnSpc>
                <a:spcPts val="3649"/>
              </a:lnSpc>
              <a:buFont typeface="Arial"/>
              <a:buChar char="•"/>
            </a:pPr>
            <a:r>
              <a:rPr lang="en-US" sz="2499">
                <a:solidFill>
                  <a:srgbClr val="FFFFFF"/>
                </a:solidFill>
                <a:latin typeface="DM Sans"/>
              </a:rPr>
              <a:t>Concerns include excessive screen time and exposure to inappropriate content.</a:t>
            </a:r>
          </a:p>
          <a:p>
            <a:pPr marL="539749" indent="-269875" lvl="1">
              <a:lnSpc>
                <a:spcPts val="3649"/>
              </a:lnSpc>
              <a:buFont typeface="Arial"/>
              <a:buChar char="•"/>
            </a:pPr>
            <a:r>
              <a:rPr lang="en-US" sz="2499">
                <a:solidFill>
                  <a:srgbClr val="FFFFFF"/>
                </a:solidFill>
                <a:latin typeface="DM Sans"/>
              </a:rPr>
              <a:t>Meeting these challenges demands innovative and adaptable solutions for a rapidly evolving digital environment.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120843" y="942975"/>
            <a:ext cx="12474941" cy="825209"/>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PROBLEM STATEMENT</a:t>
            </a:r>
          </a:p>
        </p:txBody>
      </p:sp>
      <p:sp>
        <p:nvSpPr>
          <p:cNvPr name="TextBox 4" id="4"/>
          <p:cNvSpPr txBox="true"/>
          <p:nvPr/>
        </p:nvSpPr>
        <p:spPr>
          <a:xfrm rot="0">
            <a:off x="3120843" y="2557985"/>
            <a:ext cx="13924143" cy="5927725"/>
          </a:xfrm>
          <a:prstGeom prst="rect">
            <a:avLst/>
          </a:prstGeom>
        </p:spPr>
        <p:txBody>
          <a:bodyPr anchor="t" rtlCol="false" tIns="0" lIns="0" bIns="0" rIns="0">
            <a:spAutoFit/>
          </a:bodyPr>
          <a:lstStyle/>
          <a:p>
            <a:pPr>
              <a:lnSpc>
                <a:spcPts val="3649"/>
              </a:lnSpc>
            </a:pPr>
            <a:r>
              <a:rPr lang="en-US" sz="2499">
                <a:solidFill>
                  <a:srgbClr val="FFFFFF"/>
                </a:solidFill>
                <a:latin typeface="DM Sans Bold"/>
              </a:rPr>
              <a:t>Challenges:</a:t>
            </a:r>
          </a:p>
          <a:p>
            <a:pPr>
              <a:lnSpc>
                <a:spcPts val="3649"/>
              </a:lnSpc>
            </a:pPr>
            <a:r>
              <a:rPr lang="en-US" sz="2499">
                <a:solidFill>
                  <a:srgbClr val="FFFFFF"/>
                </a:solidFill>
                <a:latin typeface="DM Sans"/>
              </a:rPr>
              <a:t>Identifying the challenges associated with unmonitored screen interactions is crucial for understanding the potential risks that children face in the digital age.</a:t>
            </a:r>
          </a:p>
          <a:p>
            <a:pPr marL="539749" indent="-269875" lvl="1">
              <a:lnSpc>
                <a:spcPts val="3649"/>
              </a:lnSpc>
              <a:buFont typeface="Arial"/>
              <a:buChar char="•"/>
            </a:pPr>
            <a:r>
              <a:rPr lang="en-US" sz="2499" u="sng">
                <a:solidFill>
                  <a:srgbClr val="FFFFFF"/>
                </a:solidFill>
                <a:latin typeface="DM Sans"/>
              </a:rPr>
              <a:t>Prolonged Screen Time:</a:t>
            </a:r>
          </a:p>
          <a:p>
            <a:pPr marL="1079499" indent="-359833" lvl="2">
              <a:lnSpc>
                <a:spcPts val="3649"/>
              </a:lnSpc>
              <a:buFont typeface="Arial"/>
              <a:buChar char="⚬"/>
            </a:pPr>
            <a:r>
              <a:rPr lang="en-US" sz="2499">
                <a:solidFill>
                  <a:srgbClr val="FFFFFF"/>
                </a:solidFill>
                <a:latin typeface="DM Sans"/>
              </a:rPr>
              <a:t>Unrestricted screen time may lead to adverse effects on children's physical and mental well-being.</a:t>
            </a:r>
          </a:p>
          <a:p>
            <a:pPr marL="539749" indent="-269875" lvl="1">
              <a:lnSpc>
                <a:spcPts val="3649"/>
              </a:lnSpc>
              <a:buFont typeface="Arial"/>
              <a:buChar char="•"/>
            </a:pPr>
            <a:r>
              <a:rPr lang="en-US" sz="2499" u="sng">
                <a:solidFill>
                  <a:srgbClr val="FFFFFF"/>
                </a:solidFill>
                <a:latin typeface="DM Sans"/>
              </a:rPr>
              <a:t>Exposure to Inappropriate Content:</a:t>
            </a:r>
          </a:p>
          <a:p>
            <a:pPr marL="1079499" indent="-359833" lvl="2">
              <a:lnSpc>
                <a:spcPts val="3649"/>
              </a:lnSpc>
              <a:buFont typeface="Arial"/>
              <a:buChar char="⚬"/>
            </a:pPr>
            <a:r>
              <a:rPr lang="en-US" sz="2499">
                <a:solidFill>
                  <a:srgbClr val="FFFFFF"/>
                </a:solidFill>
                <a:latin typeface="DM Sans"/>
              </a:rPr>
              <a:t>Lack of monitoring increases the risk of children encountering age-inappropriate content, posing potential harm.</a:t>
            </a:r>
          </a:p>
          <a:p>
            <a:pPr marL="539749" indent="-269875" lvl="1">
              <a:lnSpc>
                <a:spcPts val="3649"/>
              </a:lnSpc>
              <a:buFont typeface="Arial"/>
              <a:buChar char="•"/>
            </a:pPr>
            <a:r>
              <a:rPr lang="en-US" sz="2499" u="sng">
                <a:solidFill>
                  <a:srgbClr val="FFFFFF"/>
                </a:solidFill>
                <a:latin typeface="DM Sans"/>
              </a:rPr>
              <a:t>Impact on Digital Environments:</a:t>
            </a:r>
          </a:p>
          <a:p>
            <a:pPr marL="1079499" indent="-359833" lvl="2">
              <a:lnSpc>
                <a:spcPts val="3649"/>
              </a:lnSpc>
              <a:buFont typeface="Arial"/>
              <a:buChar char="⚬"/>
            </a:pPr>
            <a:r>
              <a:rPr lang="en-US" sz="2499">
                <a:solidFill>
                  <a:srgbClr val="FFFFFF"/>
                </a:solidFill>
                <a:latin typeface="DM Sans"/>
              </a:rPr>
              <a:t>Unmonitored interactions can contribute to the deterioration of the overall quality and safety of digital environments for children.</a:t>
            </a:r>
          </a:p>
          <a:p>
            <a:pPr>
              <a:lnSpc>
                <a:spcPts val="3649"/>
              </a:lnSpc>
            </a:pPr>
          </a:p>
        </p:txBody>
      </p:sp>
      <p:sp>
        <p:nvSpPr>
          <p:cNvPr name="Freeform 5" id="5"/>
          <p:cNvSpPr/>
          <p:nvPr/>
        </p:nvSpPr>
        <p:spPr>
          <a:xfrm flipH="false" flipV="false" rot="0">
            <a:off x="-3508173" y="5903638"/>
            <a:ext cx="8403333" cy="8403333"/>
          </a:xfrm>
          <a:custGeom>
            <a:avLst/>
            <a:gdLst/>
            <a:ahLst/>
            <a:cxnLst/>
            <a:rect r="r" b="b" t="t" l="l"/>
            <a:pathLst>
              <a:path h="8403333" w="8403333">
                <a:moveTo>
                  <a:pt x="0" y="0"/>
                </a:moveTo>
                <a:lnTo>
                  <a:pt x="8403333" y="0"/>
                </a:lnTo>
                <a:lnTo>
                  <a:pt x="8403333"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756708" y="-5890224"/>
            <a:ext cx="11445409" cy="11445409"/>
          </a:xfrm>
          <a:custGeom>
            <a:avLst/>
            <a:gdLst/>
            <a:ahLst/>
            <a:cxnLst/>
            <a:rect r="r" b="b" t="t" l="l"/>
            <a:pathLst>
              <a:path h="11445409" w="11445409">
                <a:moveTo>
                  <a:pt x="0" y="0"/>
                </a:moveTo>
                <a:lnTo>
                  <a:pt x="11445409" y="0"/>
                </a:lnTo>
                <a:lnTo>
                  <a:pt x="11445409"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120843" y="942975"/>
            <a:ext cx="12474941" cy="825209"/>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PROJECT OVERVIEW</a:t>
            </a:r>
          </a:p>
        </p:txBody>
      </p:sp>
      <p:sp>
        <p:nvSpPr>
          <p:cNvPr name="TextBox 4" id="4"/>
          <p:cNvSpPr txBox="true"/>
          <p:nvPr/>
        </p:nvSpPr>
        <p:spPr>
          <a:xfrm rot="0">
            <a:off x="3120843" y="2557985"/>
            <a:ext cx="13924143" cy="6842125"/>
          </a:xfrm>
          <a:prstGeom prst="rect">
            <a:avLst/>
          </a:prstGeom>
        </p:spPr>
        <p:txBody>
          <a:bodyPr anchor="t" rtlCol="false" tIns="0" lIns="0" bIns="0" rIns="0">
            <a:spAutoFit/>
          </a:bodyPr>
          <a:lstStyle/>
          <a:p>
            <a:pPr>
              <a:lnSpc>
                <a:spcPts val="3649"/>
              </a:lnSpc>
            </a:pPr>
            <a:r>
              <a:rPr lang="en-US" sz="2499">
                <a:solidFill>
                  <a:srgbClr val="FFFFFF"/>
                </a:solidFill>
                <a:latin typeface="DM Sans Bold"/>
              </a:rPr>
              <a:t>Kid Proximity Detection System:</a:t>
            </a:r>
          </a:p>
          <a:p>
            <a:pPr>
              <a:lnSpc>
                <a:spcPts val="3649"/>
              </a:lnSpc>
            </a:pPr>
            <a:r>
              <a:rPr lang="en-US" sz="2499">
                <a:solidFill>
                  <a:srgbClr val="FFFFFF"/>
                </a:solidFill>
                <a:latin typeface="DM Sans"/>
              </a:rPr>
              <a:t>Introducing an innovative solution, the Kid Proximity Detection System, designed to enhance child safety during digital inte</a:t>
            </a:r>
            <a:r>
              <a:rPr lang="en-US" sz="2499" u="none">
                <a:solidFill>
                  <a:srgbClr val="FFFFFF"/>
                </a:solidFill>
                <a:latin typeface="DM Sans"/>
              </a:rPr>
              <a:t>r</a:t>
            </a:r>
            <a:r>
              <a:rPr lang="en-US" sz="2499">
                <a:solidFill>
                  <a:srgbClr val="FFFFFF"/>
                </a:solidFill>
                <a:latin typeface="DM Sans"/>
              </a:rPr>
              <a:t>acti</a:t>
            </a:r>
            <a:r>
              <a:rPr lang="en-US" sz="2499" u="none">
                <a:solidFill>
                  <a:srgbClr val="FFFFFF"/>
                </a:solidFill>
                <a:latin typeface="DM Sans"/>
              </a:rPr>
              <a:t>on</a:t>
            </a:r>
            <a:r>
              <a:rPr lang="en-US" sz="2499">
                <a:solidFill>
                  <a:srgbClr val="FFFFFF"/>
                </a:solidFill>
                <a:latin typeface="DM Sans"/>
              </a:rPr>
              <a:t>s.</a:t>
            </a:r>
          </a:p>
          <a:p>
            <a:pPr marL="539749" indent="-269875" lvl="1">
              <a:lnSpc>
                <a:spcPts val="3649"/>
              </a:lnSpc>
              <a:buFont typeface="Arial"/>
              <a:buChar char="•"/>
            </a:pPr>
            <a:r>
              <a:rPr lang="en-US" sz="2499" u="sng">
                <a:solidFill>
                  <a:srgbClr val="FFFFFF"/>
                </a:solidFill>
                <a:latin typeface="DM Sans"/>
              </a:rPr>
              <a:t>Dynamic Screen Visibility Approach:</a:t>
            </a:r>
          </a:p>
          <a:p>
            <a:pPr marL="1079499" indent="-359833" lvl="2">
              <a:lnSpc>
                <a:spcPts val="3649"/>
              </a:lnSpc>
              <a:buFont typeface="Arial"/>
              <a:buChar char="⚬"/>
            </a:pPr>
            <a:r>
              <a:rPr lang="en-US" sz="2499">
                <a:solidFill>
                  <a:srgbClr val="FFFFFF"/>
                </a:solidFill>
                <a:latin typeface="DM Sans"/>
              </a:rPr>
              <a:t>The system employs a dynamic approach to adjust screen visibility based on a child's proximity in real time.</a:t>
            </a:r>
          </a:p>
          <a:p>
            <a:pPr marL="539749" indent="-269875" lvl="1">
              <a:lnSpc>
                <a:spcPts val="3649"/>
              </a:lnSpc>
              <a:buFont typeface="Arial"/>
              <a:buChar char="•"/>
            </a:pPr>
            <a:r>
              <a:rPr lang="en-US" sz="2499" u="sng">
                <a:solidFill>
                  <a:srgbClr val="FFFFFF"/>
                </a:solidFill>
                <a:latin typeface="DM Sans"/>
              </a:rPr>
              <a:t>H</a:t>
            </a:r>
            <a:r>
              <a:rPr lang="en-US" sz="2499" u="sng">
                <a:solidFill>
                  <a:srgbClr val="FFFFFF"/>
                </a:solidFill>
                <a:latin typeface="DM Sans"/>
              </a:rPr>
              <a:t>ow the System Works:</a:t>
            </a:r>
          </a:p>
          <a:p>
            <a:pPr marL="1079499" indent="-359833" lvl="2">
              <a:lnSpc>
                <a:spcPts val="3649"/>
              </a:lnSpc>
              <a:buFont typeface="Arial"/>
              <a:buChar char="⚬"/>
            </a:pPr>
            <a:r>
              <a:rPr lang="en-US" sz="2499">
                <a:solidFill>
                  <a:srgbClr val="FFFFFF"/>
                </a:solidFill>
                <a:latin typeface="DM Sans"/>
              </a:rPr>
              <a:t>Whe</a:t>
            </a:r>
            <a:r>
              <a:rPr lang="en-US" sz="2499" u="none">
                <a:solidFill>
                  <a:srgbClr val="FFFFFF"/>
                </a:solidFill>
                <a:latin typeface="DM Sans"/>
              </a:rPr>
              <a:t>n</a:t>
            </a:r>
            <a:r>
              <a:rPr lang="en-US" sz="2499">
                <a:solidFill>
                  <a:srgbClr val="FFFFFF"/>
                </a:solidFill>
                <a:latin typeface="DM Sans"/>
              </a:rPr>
              <a:t> </a:t>
            </a:r>
            <a:r>
              <a:rPr lang="en-US" sz="2499" u="none">
                <a:solidFill>
                  <a:srgbClr val="FFFFFF"/>
                </a:solidFill>
                <a:latin typeface="DM Sans"/>
              </a:rPr>
              <a:t>a</a:t>
            </a:r>
            <a:r>
              <a:rPr lang="en-US" sz="2499">
                <a:solidFill>
                  <a:srgbClr val="FFFFFF"/>
                </a:solidFill>
                <a:latin typeface="DM Sans"/>
              </a:rPr>
              <a:t> child is in close </a:t>
            </a:r>
            <a:r>
              <a:rPr lang="en-US" sz="2499" u="none">
                <a:solidFill>
                  <a:srgbClr val="FFFFFF"/>
                </a:solidFill>
                <a:latin typeface="DM Sans"/>
              </a:rPr>
              <a:t>pro</a:t>
            </a:r>
            <a:r>
              <a:rPr lang="en-US" sz="2499">
                <a:solidFill>
                  <a:srgbClr val="FFFFFF"/>
                </a:solidFill>
                <a:latin typeface="DM Sans"/>
              </a:rPr>
              <a:t>x</a:t>
            </a:r>
            <a:r>
              <a:rPr lang="en-US" sz="2499" u="none">
                <a:solidFill>
                  <a:srgbClr val="FFFFFF"/>
                </a:solidFill>
                <a:latin typeface="DM Sans"/>
              </a:rPr>
              <a:t>i</a:t>
            </a:r>
            <a:r>
              <a:rPr lang="en-US" sz="2499">
                <a:solidFill>
                  <a:srgbClr val="FFFFFF"/>
                </a:solidFill>
                <a:latin typeface="DM Sans"/>
              </a:rPr>
              <a:t>mi</a:t>
            </a:r>
            <a:r>
              <a:rPr lang="en-US" sz="2499" u="none">
                <a:solidFill>
                  <a:srgbClr val="FFFFFF"/>
                </a:solidFill>
                <a:latin typeface="DM Sans"/>
              </a:rPr>
              <a:t>t</a:t>
            </a:r>
            <a:r>
              <a:rPr lang="en-US" sz="2499">
                <a:solidFill>
                  <a:srgbClr val="FFFFFF"/>
                </a:solidFill>
                <a:latin typeface="DM Sans"/>
              </a:rPr>
              <a:t>y,</a:t>
            </a:r>
            <a:r>
              <a:rPr lang="en-US" sz="2499" u="none">
                <a:solidFill>
                  <a:srgbClr val="FFFFFF"/>
                </a:solidFill>
                <a:latin typeface="DM Sans"/>
              </a:rPr>
              <a:t> t</a:t>
            </a:r>
            <a:r>
              <a:rPr lang="en-US" sz="2499">
                <a:solidFill>
                  <a:srgbClr val="FFFFFF"/>
                </a:solidFill>
                <a:latin typeface="DM Sans"/>
              </a:rPr>
              <a:t>he scre</a:t>
            </a:r>
            <a:r>
              <a:rPr lang="en-US" sz="2499" u="none">
                <a:solidFill>
                  <a:srgbClr val="FFFFFF"/>
                </a:solidFill>
                <a:latin typeface="DM Sans"/>
              </a:rPr>
              <a:t>en</a:t>
            </a:r>
            <a:r>
              <a:rPr lang="en-US" sz="2499">
                <a:solidFill>
                  <a:srgbClr val="FFFFFF"/>
                </a:solidFill>
                <a:latin typeface="DM Sans"/>
              </a:rPr>
              <a:t> dynamically blurs, providing an immediate visual cue to ensure safety.</a:t>
            </a:r>
          </a:p>
          <a:p>
            <a:pPr marL="1079499" indent="-359833" lvl="2">
              <a:lnSpc>
                <a:spcPts val="3649"/>
              </a:lnSpc>
              <a:buFont typeface="Arial"/>
              <a:buChar char="⚬"/>
            </a:pPr>
            <a:r>
              <a:rPr lang="en-US" sz="2499">
                <a:solidFill>
                  <a:srgbClr val="FFFFFF"/>
                </a:solidFill>
                <a:latin typeface="DM Sans"/>
              </a:rPr>
              <a:t>As the child moves away, the screen seamlessly returns to normal, creating a responsive and secure</a:t>
            </a:r>
            <a:r>
              <a:rPr lang="en-US" sz="2499" u="none">
                <a:solidFill>
                  <a:srgbClr val="FFFFFF"/>
                </a:solidFill>
                <a:latin typeface="DM Sans"/>
              </a:rPr>
              <a:t> </a:t>
            </a:r>
            <a:r>
              <a:rPr lang="en-US" sz="2499">
                <a:solidFill>
                  <a:srgbClr val="FFFFFF"/>
                </a:solidFill>
                <a:latin typeface="DM Sans"/>
              </a:rPr>
              <a:t>d</a:t>
            </a:r>
            <a:r>
              <a:rPr lang="en-US" sz="2499" u="none">
                <a:solidFill>
                  <a:srgbClr val="FFFFFF"/>
                </a:solidFill>
                <a:latin typeface="DM Sans"/>
              </a:rPr>
              <a:t>igital </a:t>
            </a:r>
            <a:r>
              <a:rPr lang="en-US" sz="2499">
                <a:solidFill>
                  <a:srgbClr val="FFFFFF"/>
                </a:solidFill>
                <a:latin typeface="DM Sans"/>
              </a:rPr>
              <a:t>e</a:t>
            </a:r>
            <a:r>
              <a:rPr lang="en-US" sz="2499" u="none">
                <a:solidFill>
                  <a:srgbClr val="FFFFFF"/>
                </a:solidFill>
                <a:latin typeface="DM Sans"/>
              </a:rPr>
              <a:t>nvironment</a:t>
            </a:r>
            <a:r>
              <a:rPr lang="en-US" sz="2499">
                <a:solidFill>
                  <a:srgbClr val="FFFFFF"/>
                </a:solidFill>
                <a:latin typeface="DM Sans"/>
              </a:rPr>
              <a:t>.</a:t>
            </a:r>
          </a:p>
          <a:p>
            <a:pPr marL="539749" indent="-269875" lvl="1">
              <a:lnSpc>
                <a:spcPts val="3649"/>
              </a:lnSpc>
              <a:buFont typeface="Arial"/>
              <a:buChar char="•"/>
            </a:pPr>
            <a:r>
              <a:rPr lang="en-US" sz="2499" u="sng">
                <a:solidFill>
                  <a:srgbClr val="FFFFFF"/>
                </a:solidFill>
                <a:latin typeface="DM Sans"/>
              </a:rPr>
              <a:t>I</a:t>
            </a:r>
            <a:r>
              <a:rPr lang="en-US" sz="2499" u="sng">
                <a:solidFill>
                  <a:srgbClr val="FFFFFF"/>
                </a:solidFill>
                <a:latin typeface="DM Sans"/>
              </a:rPr>
              <a:t>mportance of Real-time Adaptability:</a:t>
            </a:r>
          </a:p>
          <a:p>
            <a:pPr marL="1079499" indent="-359833" lvl="2">
              <a:lnSpc>
                <a:spcPts val="3649"/>
              </a:lnSpc>
              <a:buFont typeface="Arial"/>
              <a:buChar char="⚬"/>
            </a:pPr>
            <a:r>
              <a:rPr lang="en-US" sz="2499">
                <a:solidFill>
                  <a:srgbClr val="FFFFFF"/>
                </a:solidFill>
                <a:latin typeface="DM Sans"/>
              </a:rPr>
              <a:t>Real-time adaptability is crucial for swift and effective responses to ensure continuous child safety during digital engagements.</a:t>
            </a:r>
          </a:p>
          <a:p>
            <a:pPr>
              <a:lnSpc>
                <a:spcPts val="3649"/>
              </a:lnSpc>
            </a:pPr>
          </a:p>
        </p:txBody>
      </p:sp>
      <p:sp>
        <p:nvSpPr>
          <p:cNvPr name="Freeform 5" id="5"/>
          <p:cNvSpPr/>
          <p:nvPr/>
        </p:nvSpPr>
        <p:spPr>
          <a:xfrm flipH="false" flipV="false" rot="0">
            <a:off x="-3508173" y="5903638"/>
            <a:ext cx="8403333" cy="8403333"/>
          </a:xfrm>
          <a:custGeom>
            <a:avLst/>
            <a:gdLst/>
            <a:ahLst/>
            <a:cxnLst/>
            <a:rect r="r" b="b" t="t" l="l"/>
            <a:pathLst>
              <a:path h="8403333" w="8403333">
                <a:moveTo>
                  <a:pt x="0" y="0"/>
                </a:moveTo>
                <a:lnTo>
                  <a:pt x="8403333" y="0"/>
                </a:lnTo>
                <a:lnTo>
                  <a:pt x="8403333"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756708" y="-5890224"/>
            <a:ext cx="11445409" cy="11445409"/>
          </a:xfrm>
          <a:custGeom>
            <a:avLst/>
            <a:gdLst/>
            <a:ahLst/>
            <a:cxnLst/>
            <a:rect r="r" b="b" t="t" l="l"/>
            <a:pathLst>
              <a:path h="11445409" w="11445409">
                <a:moveTo>
                  <a:pt x="0" y="0"/>
                </a:moveTo>
                <a:lnTo>
                  <a:pt x="11445409" y="0"/>
                </a:lnTo>
                <a:lnTo>
                  <a:pt x="11445409"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120843" y="942975"/>
            <a:ext cx="12474941" cy="825209"/>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RESEARCH CONTEXT</a:t>
            </a:r>
          </a:p>
        </p:txBody>
      </p:sp>
      <p:sp>
        <p:nvSpPr>
          <p:cNvPr name="Freeform 4" id="4"/>
          <p:cNvSpPr/>
          <p:nvPr/>
        </p:nvSpPr>
        <p:spPr>
          <a:xfrm flipH="false" flipV="false" rot="0">
            <a:off x="-3508173" y="5903638"/>
            <a:ext cx="8403333" cy="8403333"/>
          </a:xfrm>
          <a:custGeom>
            <a:avLst/>
            <a:gdLst/>
            <a:ahLst/>
            <a:cxnLst/>
            <a:rect r="r" b="b" t="t" l="l"/>
            <a:pathLst>
              <a:path h="8403333" w="8403333">
                <a:moveTo>
                  <a:pt x="0" y="0"/>
                </a:moveTo>
                <a:lnTo>
                  <a:pt x="8403333" y="0"/>
                </a:lnTo>
                <a:lnTo>
                  <a:pt x="8403333"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56708" y="-5890224"/>
            <a:ext cx="11445409" cy="11445409"/>
          </a:xfrm>
          <a:custGeom>
            <a:avLst/>
            <a:gdLst/>
            <a:ahLst/>
            <a:cxnLst/>
            <a:rect r="r" b="b" t="t" l="l"/>
            <a:pathLst>
              <a:path h="11445409" w="11445409">
                <a:moveTo>
                  <a:pt x="0" y="0"/>
                </a:moveTo>
                <a:lnTo>
                  <a:pt x="11445409" y="0"/>
                </a:lnTo>
                <a:lnTo>
                  <a:pt x="11445409"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44000" y="3179139"/>
            <a:ext cx="7491720" cy="4424522"/>
          </a:xfrm>
          <a:custGeom>
            <a:avLst/>
            <a:gdLst/>
            <a:ahLst/>
            <a:cxnLst/>
            <a:rect r="r" b="b" t="t" l="l"/>
            <a:pathLst>
              <a:path h="4424522" w="7491720">
                <a:moveTo>
                  <a:pt x="0" y="0"/>
                </a:moveTo>
                <a:lnTo>
                  <a:pt x="7491720" y="0"/>
                </a:lnTo>
                <a:lnTo>
                  <a:pt x="7491720" y="4424522"/>
                </a:lnTo>
                <a:lnTo>
                  <a:pt x="0" y="4424522"/>
                </a:lnTo>
                <a:lnTo>
                  <a:pt x="0" y="0"/>
                </a:lnTo>
                <a:close/>
              </a:path>
            </a:pathLst>
          </a:custGeom>
          <a:blipFill>
            <a:blip r:embed="rId7"/>
            <a:stretch>
              <a:fillRect l="0" t="0" r="0" b="0"/>
            </a:stretch>
          </a:blipFill>
        </p:spPr>
      </p:sp>
      <p:sp>
        <p:nvSpPr>
          <p:cNvPr name="Freeform 7" id="7"/>
          <p:cNvSpPr/>
          <p:nvPr/>
        </p:nvSpPr>
        <p:spPr>
          <a:xfrm flipH="false" flipV="false" rot="0">
            <a:off x="2928134" y="5903638"/>
            <a:ext cx="3934051" cy="3934051"/>
          </a:xfrm>
          <a:custGeom>
            <a:avLst/>
            <a:gdLst/>
            <a:ahLst/>
            <a:cxnLst/>
            <a:rect r="r" b="b" t="t" l="l"/>
            <a:pathLst>
              <a:path h="3934051" w="3934051">
                <a:moveTo>
                  <a:pt x="0" y="0"/>
                </a:moveTo>
                <a:lnTo>
                  <a:pt x="3934051" y="0"/>
                </a:lnTo>
                <a:lnTo>
                  <a:pt x="3934051" y="3934051"/>
                </a:lnTo>
                <a:lnTo>
                  <a:pt x="0" y="3934051"/>
                </a:lnTo>
                <a:lnTo>
                  <a:pt x="0" y="0"/>
                </a:lnTo>
                <a:close/>
              </a:path>
            </a:pathLst>
          </a:custGeom>
          <a:blipFill>
            <a:blip r:embed="rId8"/>
            <a:stretch>
              <a:fillRect l="0" t="0" r="0" b="0"/>
            </a:stretch>
          </a:blipFill>
        </p:spPr>
      </p:sp>
      <p:sp>
        <p:nvSpPr>
          <p:cNvPr name="TextBox 8" id="8"/>
          <p:cNvSpPr txBox="true"/>
          <p:nvPr/>
        </p:nvSpPr>
        <p:spPr>
          <a:xfrm rot="0">
            <a:off x="1241558" y="2374900"/>
            <a:ext cx="7307205" cy="2270125"/>
          </a:xfrm>
          <a:prstGeom prst="rect">
            <a:avLst/>
          </a:prstGeom>
        </p:spPr>
        <p:txBody>
          <a:bodyPr anchor="t" rtlCol="false" tIns="0" lIns="0" bIns="0" rIns="0">
            <a:spAutoFit/>
          </a:bodyPr>
          <a:lstStyle/>
          <a:p>
            <a:pPr>
              <a:lnSpc>
                <a:spcPts val="3649"/>
              </a:lnSpc>
            </a:pPr>
            <a:r>
              <a:rPr lang="en-US" sz="2499">
                <a:solidFill>
                  <a:srgbClr val="FFFFFF"/>
                </a:solidFill>
                <a:latin typeface="DM Sans Bold"/>
              </a:rPr>
              <a:t>Impact of Unmonitored Digital Interactions:</a:t>
            </a:r>
          </a:p>
          <a:p>
            <a:pPr>
              <a:lnSpc>
                <a:spcPts val="3649"/>
              </a:lnSpc>
            </a:pPr>
            <a:r>
              <a:rPr lang="en-US" sz="2499">
                <a:solidFill>
                  <a:srgbClr val="FFFFFF"/>
                </a:solidFill>
                <a:latin typeface="DM Sans"/>
              </a:rPr>
              <a:t>This</a:t>
            </a:r>
            <a:r>
              <a:rPr lang="en-US" sz="2499">
                <a:solidFill>
                  <a:srgbClr val="FFFFFF"/>
                </a:solidFill>
                <a:latin typeface="DM Sans"/>
              </a:rPr>
              <a:t> can lead to various negative impacts on children, including exposure to inappropriate content, cyberbullying, privacy concerns, physical health issues, mental health impact.</a:t>
            </a:r>
          </a:p>
        </p:txBody>
      </p:sp>
      <p:sp>
        <p:nvSpPr>
          <p:cNvPr name="TextBox 9" id="9"/>
          <p:cNvSpPr txBox="true"/>
          <p:nvPr/>
        </p:nvSpPr>
        <p:spPr>
          <a:xfrm rot="0">
            <a:off x="9144000" y="2374900"/>
            <a:ext cx="7307205" cy="441325"/>
          </a:xfrm>
          <a:prstGeom prst="rect">
            <a:avLst/>
          </a:prstGeom>
        </p:spPr>
        <p:txBody>
          <a:bodyPr anchor="t" rtlCol="false" tIns="0" lIns="0" bIns="0" rIns="0">
            <a:spAutoFit/>
          </a:bodyPr>
          <a:lstStyle/>
          <a:p>
            <a:pPr>
              <a:lnSpc>
                <a:spcPts val="3649"/>
              </a:lnSpc>
            </a:pPr>
            <a:r>
              <a:rPr lang="en-US" sz="2499">
                <a:solidFill>
                  <a:srgbClr val="FFFFFF"/>
                </a:solidFill>
                <a:latin typeface="DM Sans Bold"/>
              </a:rPr>
              <a:t>Prevalence of Child Screen Interaction:</a:t>
            </a:r>
          </a:p>
        </p:txBody>
      </p:sp>
      <p:sp>
        <p:nvSpPr>
          <p:cNvPr name="TextBox 10" id="10"/>
          <p:cNvSpPr txBox="true"/>
          <p:nvPr/>
        </p:nvSpPr>
        <p:spPr>
          <a:xfrm rot="0">
            <a:off x="1241558" y="4735238"/>
            <a:ext cx="7307205" cy="898525"/>
          </a:xfrm>
          <a:prstGeom prst="rect">
            <a:avLst/>
          </a:prstGeom>
        </p:spPr>
        <p:txBody>
          <a:bodyPr anchor="t" rtlCol="false" tIns="0" lIns="0" bIns="0" rIns="0">
            <a:spAutoFit/>
          </a:bodyPr>
          <a:lstStyle/>
          <a:p>
            <a:pPr>
              <a:lnSpc>
                <a:spcPts val="3649"/>
              </a:lnSpc>
            </a:pPr>
            <a:r>
              <a:rPr lang="en-US" sz="2499">
                <a:solidFill>
                  <a:srgbClr val="FFFFFF"/>
                </a:solidFill>
                <a:latin typeface="DM Sans Bold"/>
              </a:rPr>
              <a:t>Negative Impact of the Unmonitored Digital Interactions : </a:t>
            </a:r>
            <a:r>
              <a:rPr lang="en-US" sz="2499">
                <a:solidFill>
                  <a:srgbClr val="048AFF"/>
                </a:solidFill>
                <a:latin typeface="DM Sans Bold"/>
              </a:rPr>
              <a:t>No</a:t>
            </a:r>
            <a:r>
              <a:rPr lang="en-US" sz="2499">
                <a:solidFill>
                  <a:srgbClr val="FFFFFF"/>
                </a:solidFill>
                <a:latin typeface="DM Sans Bold"/>
              </a:rPr>
              <a:t> </a:t>
            </a:r>
            <a:r>
              <a:rPr lang="en-US" sz="2499">
                <a:solidFill>
                  <a:srgbClr val="BF8332"/>
                </a:solidFill>
                <a:latin typeface="DM Sans Bold"/>
              </a:rPr>
              <a:t>Yes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679243" y="1239052"/>
            <a:ext cx="8185829" cy="907382"/>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Objectives &amp; Goals</a:t>
            </a:r>
          </a:p>
        </p:txBody>
      </p:sp>
      <p:sp>
        <p:nvSpPr>
          <p:cNvPr name="AutoShape 6" id="6"/>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227594" y="5579595"/>
            <a:ext cx="4544563" cy="1996450"/>
          </a:xfrm>
          <a:prstGeom prst="rect">
            <a:avLst/>
          </a:prstGeom>
        </p:spPr>
        <p:txBody>
          <a:bodyPr anchor="t" rtlCol="false" tIns="0" lIns="0" bIns="0" rIns="0">
            <a:spAutoFit/>
          </a:bodyPr>
          <a:lstStyle/>
          <a:p>
            <a:pPr algn="ctr">
              <a:lnSpc>
                <a:spcPts val="3254"/>
              </a:lnSpc>
            </a:pPr>
            <a:r>
              <a:rPr lang="en-US" sz="2229">
                <a:solidFill>
                  <a:srgbClr val="FFFFFF"/>
                </a:solidFill>
                <a:latin typeface="DM Sans"/>
              </a:rPr>
              <a:t>Develop a system using technology to alert parents when their child is near potential dangers, ensuring constant monitoring for enhanced safety.</a:t>
            </a:r>
          </a:p>
        </p:txBody>
      </p:sp>
      <p:sp>
        <p:nvSpPr>
          <p:cNvPr name="TextBox 10" id="10"/>
          <p:cNvSpPr txBox="true"/>
          <p:nvPr/>
        </p:nvSpPr>
        <p:spPr>
          <a:xfrm rot="0">
            <a:off x="1449090" y="4876083"/>
            <a:ext cx="6735196"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Reliable Proximity Detection</a:t>
            </a:r>
          </a:p>
        </p:txBody>
      </p:sp>
      <p:sp>
        <p:nvSpPr>
          <p:cNvPr name="Freeform 11" id="11"/>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12" id="12"/>
          <p:cNvSpPr txBox="true"/>
          <p:nvPr/>
        </p:nvSpPr>
        <p:spPr>
          <a:xfrm rot="0">
            <a:off x="10387903" y="5579595"/>
            <a:ext cx="4082541" cy="1996450"/>
          </a:xfrm>
          <a:prstGeom prst="rect">
            <a:avLst/>
          </a:prstGeom>
        </p:spPr>
        <p:txBody>
          <a:bodyPr anchor="t" rtlCol="false" tIns="0" lIns="0" bIns="0" rIns="0">
            <a:spAutoFit/>
          </a:bodyPr>
          <a:lstStyle/>
          <a:p>
            <a:pPr algn="ctr">
              <a:lnSpc>
                <a:spcPts val="3254"/>
              </a:lnSpc>
            </a:pPr>
            <a:r>
              <a:rPr lang="en-US" sz="2229">
                <a:solidFill>
                  <a:srgbClr val="FFFFFF"/>
                </a:solidFill>
                <a:latin typeface="DM Sans"/>
              </a:rPr>
              <a:t>Create a user-friendly tool that effortlessly fits into homes, schools, and public spaces, making child safety practical and accessible for all.</a:t>
            </a:r>
          </a:p>
        </p:txBody>
      </p:sp>
      <p:sp>
        <p:nvSpPr>
          <p:cNvPr name="TextBox 13" id="13"/>
          <p:cNvSpPr txBox="true"/>
          <p:nvPr/>
        </p:nvSpPr>
        <p:spPr>
          <a:xfrm rot="0">
            <a:off x="10234743" y="4876083"/>
            <a:ext cx="6494092"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Easy Integration Everywhere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2771269" y="3466398"/>
            <a:ext cx="2878546" cy="4863421"/>
            <a:chOff x="0" y="0"/>
            <a:chExt cx="758135" cy="1280901"/>
          </a:xfrm>
        </p:grpSpPr>
        <p:sp>
          <p:nvSpPr>
            <p:cNvPr name="Freeform 5" id="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7" id="7"/>
          <p:cNvGrpSpPr/>
          <p:nvPr/>
        </p:nvGrpSpPr>
        <p:grpSpPr>
          <a:xfrm rot="0">
            <a:off x="2892984" y="3622133"/>
            <a:ext cx="2635116" cy="2635116"/>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49522" t="0" r="-49522" b="0"/>
              </a:stretch>
            </a:blipFill>
          </p:spPr>
        </p:sp>
      </p:grpSp>
      <p:grpSp>
        <p:nvGrpSpPr>
          <p:cNvPr name="Group 9" id="9"/>
          <p:cNvGrpSpPr>
            <a:grpSpLocks noChangeAspect="true"/>
          </p:cNvGrpSpPr>
          <p:nvPr/>
        </p:nvGrpSpPr>
        <p:grpSpPr>
          <a:xfrm rot="0">
            <a:off x="-2878546" y="3596887"/>
            <a:ext cx="2878546" cy="2878546"/>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2" id="12"/>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3" id="13"/>
          <p:cNvSpPr txBox="true"/>
          <p:nvPr/>
        </p:nvSpPr>
        <p:spPr>
          <a:xfrm rot="0">
            <a:off x="4406629" y="2042850"/>
            <a:ext cx="9474742"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Technologies Used</a:t>
            </a:r>
          </a:p>
        </p:txBody>
      </p:sp>
      <p:sp>
        <p:nvSpPr>
          <p:cNvPr name="Freeform 14" id="14"/>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998249" y="6468407"/>
            <a:ext cx="2447821" cy="1140014"/>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Machine Learning:</a:t>
            </a:r>
          </a:p>
          <a:p>
            <a:pPr algn="ctr">
              <a:lnSpc>
                <a:spcPts val="1824"/>
              </a:lnSpc>
            </a:pPr>
            <a:r>
              <a:rPr lang="en-US" sz="1249">
                <a:solidFill>
                  <a:srgbClr val="FFFFFF"/>
                </a:solidFill>
                <a:latin typeface="DM Sans"/>
              </a:rPr>
              <a:t>TensorFlow and Keras are employed for developing, training, and evaluating machine learning models.</a:t>
            </a:r>
          </a:p>
        </p:txBody>
      </p:sp>
      <p:grpSp>
        <p:nvGrpSpPr>
          <p:cNvPr name="Group 16" id="16"/>
          <p:cNvGrpSpPr/>
          <p:nvPr/>
        </p:nvGrpSpPr>
        <p:grpSpPr>
          <a:xfrm rot="0">
            <a:off x="6061944" y="3466398"/>
            <a:ext cx="2878546" cy="4863421"/>
            <a:chOff x="0" y="0"/>
            <a:chExt cx="758135" cy="1280901"/>
          </a:xfrm>
        </p:grpSpPr>
        <p:sp>
          <p:nvSpPr>
            <p:cNvPr name="Freeform 17" id="17"/>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8" id="18"/>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19" id="19"/>
          <p:cNvGrpSpPr/>
          <p:nvPr/>
        </p:nvGrpSpPr>
        <p:grpSpPr>
          <a:xfrm rot="0">
            <a:off x="6183659" y="3622133"/>
            <a:ext cx="2635116" cy="2635116"/>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5085" t="0" r="-25085" b="0"/>
              </a:stretch>
            </a:blipFill>
          </p:spPr>
        </p:sp>
      </p:grpSp>
      <p:sp>
        <p:nvSpPr>
          <p:cNvPr name="TextBox 21" id="21"/>
          <p:cNvSpPr txBox="true"/>
          <p:nvPr/>
        </p:nvSpPr>
        <p:spPr>
          <a:xfrm rot="0">
            <a:off x="6288924"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Computer Vision ToolBox:</a:t>
            </a:r>
          </a:p>
          <a:p>
            <a:pPr algn="ctr">
              <a:lnSpc>
                <a:spcPts val="1824"/>
              </a:lnSpc>
            </a:pPr>
            <a:r>
              <a:rPr lang="en-US" sz="1249">
                <a:solidFill>
                  <a:srgbClr val="FFFFFF"/>
                </a:solidFill>
                <a:latin typeface="DM Sans"/>
              </a:rPr>
              <a:t>OpenCV serves as a comprehensive computer vision library, contributing to image processing tasks such as face detection in the scripts .</a:t>
            </a:r>
          </a:p>
        </p:txBody>
      </p:sp>
      <p:grpSp>
        <p:nvGrpSpPr>
          <p:cNvPr name="Group 22" id="22"/>
          <p:cNvGrpSpPr/>
          <p:nvPr/>
        </p:nvGrpSpPr>
        <p:grpSpPr>
          <a:xfrm rot="0">
            <a:off x="9350065" y="3466398"/>
            <a:ext cx="2878546" cy="4863421"/>
            <a:chOff x="0" y="0"/>
            <a:chExt cx="758135" cy="1280901"/>
          </a:xfrm>
        </p:grpSpPr>
        <p:sp>
          <p:nvSpPr>
            <p:cNvPr name="Freeform 23" id="23"/>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4" id="24"/>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25" id="25"/>
          <p:cNvGrpSpPr/>
          <p:nvPr/>
        </p:nvGrpSpPr>
        <p:grpSpPr>
          <a:xfrm rot="0">
            <a:off x="9471780" y="3622133"/>
            <a:ext cx="2635116" cy="2635116"/>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45865" t="0" r="-45865" b="0"/>
              </a:stretch>
            </a:blipFill>
          </p:spPr>
        </p:sp>
      </p:grpSp>
      <p:sp>
        <p:nvSpPr>
          <p:cNvPr name="TextBox 27" id="27"/>
          <p:cNvSpPr txBox="true"/>
          <p:nvPr/>
        </p:nvSpPr>
        <p:spPr>
          <a:xfrm rot="0">
            <a:off x="9659074" y="6354107"/>
            <a:ext cx="2447821" cy="1825922"/>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Neural Network Architecture:</a:t>
            </a:r>
          </a:p>
          <a:p>
            <a:pPr algn="ctr">
              <a:lnSpc>
                <a:spcPts val="1824"/>
              </a:lnSpc>
            </a:pPr>
            <a:r>
              <a:rPr lang="en-US" sz="1249">
                <a:solidFill>
                  <a:srgbClr val="FFFFFF"/>
                </a:solidFill>
                <a:latin typeface="DM Sans"/>
              </a:rPr>
              <a:t>MobileNetV2, a convolutional neural network design optimized for mobile and embedded applications, functions as the underlying architecture in the script train_model.py for extracting features.</a:t>
            </a:r>
          </a:p>
        </p:txBody>
      </p:sp>
      <p:grpSp>
        <p:nvGrpSpPr>
          <p:cNvPr name="Group 28" id="28"/>
          <p:cNvGrpSpPr/>
          <p:nvPr/>
        </p:nvGrpSpPr>
        <p:grpSpPr>
          <a:xfrm rot="0">
            <a:off x="12638186" y="3466398"/>
            <a:ext cx="2878546" cy="4863421"/>
            <a:chOff x="0" y="0"/>
            <a:chExt cx="758135" cy="1280901"/>
          </a:xfrm>
        </p:grpSpPr>
        <p:sp>
          <p:nvSpPr>
            <p:cNvPr name="Freeform 29" id="29"/>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30" id="30"/>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31" id="31"/>
          <p:cNvGrpSpPr/>
          <p:nvPr/>
        </p:nvGrpSpPr>
        <p:grpSpPr>
          <a:xfrm rot="0">
            <a:off x="12759901" y="3622133"/>
            <a:ext cx="2635116" cy="2635116"/>
            <a:chOff x="0" y="0"/>
            <a:chExt cx="6350000" cy="6350000"/>
          </a:xfrm>
        </p:grpSpPr>
        <p:sp>
          <p:nvSpPr>
            <p:cNvPr name="Freeform 32" id="3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21018" t="0" r="-21018" b="0"/>
              </a:stretch>
            </a:blipFill>
          </p:spPr>
        </p:sp>
      </p:grpSp>
      <p:sp>
        <p:nvSpPr>
          <p:cNvPr name="TextBox 33" id="33"/>
          <p:cNvSpPr txBox="true"/>
          <p:nvPr/>
        </p:nvSpPr>
        <p:spPr>
          <a:xfrm rot="0">
            <a:off x="12865166" y="6468407"/>
            <a:ext cx="2447821" cy="1597286"/>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Haar cascades:</a:t>
            </a:r>
          </a:p>
          <a:p>
            <a:pPr algn="ctr">
              <a:lnSpc>
                <a:spcPts val="1824"/>
              </a:lnSpc>
            </a:pPr>
            <a:r>
              <a:rPr lang="en-US" sz="1249">
                <a:solidFill>
                  <a:srgbClr val="FFFFFF"/>
                </a:solidFill>
                <a:latin typeface="DM Sans"/>
              </a:rPr>
              <a:t>Haar Cascades are utilized for object detection, specifically faces, in both the scripts. Haar cascades act as classifiers identifying objects in images or video frames.</a:t>
            </a:r>
          </a:p>
        </p:txBody>
      </p:sp>
      <p:sp>
        <p:nvSpPr>
          <p:cNvPr name="Freeform 34" id="34"/>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DAF3CZmCd7k</dc:identifier>
  <dcterms:modified xsi:type="dcterms:W3CDTF">2011-08-01T06:04:30Z</dcterms:modified>
  <cp:revision>1</cp:revision>
  <dc:title>Major Project</dc:title>
</cp:coreProperties>
</file>